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36"/>
  </p:notesMasterIdLst>
  <p:handoutMasterIdLst>
    <p:handoutMasterId r:id="rId37"/>
  </p:handoutMasterIdLst>
  <p:sldIdLst>
    <p:sldId id="256" r:id="rId2"/>
    <p:sldId id="390" r:id="rId3"/>
    <p:sldId id="394" r:id="rId4"/>
    <p:sldId id="423" r:id="rId5"/>
    <p:sldId id="433" r:id="rId6"/>
    <p:sldId id="424" r:id="rId7"/>
    <p:sldId id="395" r:id="rId8"/>
    <p:sldId id="396" r:id="rId9"/>
    <p:sldId id="441" r:id="rId10"/>
    <p:sldId id="370" r:id="rId11"/>
    <p:sldId id="391" r:id="rId12"/>
    <p:sldId id="416" r:id="rId13"/>
    <p:sldId id="428" r:id="rId14"/>
    <p:sldId id="422" r:id="rId15"/>
    <p:sldId id="397" r:id="rId16"/>
    <p:sldId id="399" r:id="rId17"/>
    <p:sldId id="400" r:id="rId18"/>
    <p:sldId id="401" r:id="rId19"/>
    <p:sldId id="426" r:id="rId20"/>
    <p:sldId id="389" r:id="rId21"/>
    <p:sldId id="405" r:id="rId22"/>
    <p:sldId id="406" r:id="rId23"/>
    <p:sldId id="431" r:id="rId24"/>
    <p:sldId id="429" r:id="rId25"/>
    <p:sldId id="430" r:id="rId26"/>
    <p:sldId id="438" r:id="rId27"/>
    <p:sldId id="439" r:id="rId28"/>
    <p:sldId id="440" r:id="rId29"/>
    <p:sldId id="387" r:id="rId30"/>
    <p:sldId id="435" r:id="rId31"/>
    <p:sldId id="436" r:id="rId32"/>
    <p:sldId id="437" r:id="rId33"/>
    <p:sldId id="359" r:id="rId34"/>
    <p:sldId id="442" r:id="rId35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14" autoAdjust="0"/>
    <p:restoredTop sz="94660"/>
  </p:normalViewPr>
  <p:slideViewPr>
    <p:cSldViewPr>
      <p:cViewPr varScale="1">
        <p:scale>
          <a:sx n="80" d="100"/>
          <a:sy n="80" d="100"/>
        </p:scale>
        <p:origin x="-3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04"/>
    </p:cViewPr>
  </p:sorterViewPr>
  <p:notesViewPr>
    <p:cSldViewPr>
      <p:cViewPr varScale="1">
        <p:scale>
          <a:sx n="58" d="100"/>
          <a:sy n="58" d="100"/>
        </p:scale>
        <p:origin x="-1374" y="-96"/>
      </p:cViewPr>
      <p:guideLst>
        <p:guide orient="horz" pos="2928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6420361247947457"/>
          <c:y val="6.3613231552162863E-2"/>
          <c:w val="0.77339901477832529"/>
          <c:h val="0.81424936386768443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FCC00"/>
            </a:solidFill>
            <a:ln w="17235">
              <a:solidFill>
                <a:srgbClr val="000000"/>
              </a:solidFill>
              <a:prstDash val="solid"/>
            </a:ln>
          </c:spPr>
          <c:dLbls>
            <c:spPr>
              <a:noFill/>
              <a:ln w="34471">
                <a:noFill/>
              </a:ln>
            </c:spPr>
            <c:txPr>
              <a:bodyPr/>
              <a:lstStyle/>
              <a:p>
                <a:pPr>
                  <a:defRPr sz="135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Miller et al</c:v>
                </c:pt>
                <c:pt idx="1">
                  <c:v>Oliver et al</c:v>
                </c:pt>
                <c:pt idx="2">
                  <c:v>Dixon et al</c:v>
                </c:pt>
              </c:strCache>
            </c:strRef>
          </c:cat>
          <c:val>
            <c:numRef>
              <c:f>Sheet1!$B$2:$D$2</c:f>
              <c:numCache>
                <c:formatCode>0.0%</c:formatCode>
                <c:ptCount val="3"/>
                <c:pt idx="0">
                  <c:v>0.53500000000000003</c:v>
                </c:pt>
                <c:pt idx="1">
                  <c:v>0.26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Lower Arm Fistula</c:v>
                </c:pt>
              </c:strCache>
            </c:strRef>
          </c:tx>
          <c:spPr>
            <a:solidFill>
              <a:schemeClr val="folHlink"/>
            </a:solidFill>
            <a:ln w="17235">
              <a:solidFill>
                <a:srgbClr val="000000"/>
              </a:solidFill>
              <a:prstDash val="solid"/>
            </a:ln>
          </c:spPr>
          <c:dLbls>
            <c:spPr>
              <a:noFill/>
              <a:ln w="34471">
                <a:noFill/>
              </a:ln>
            </c:spPr>
            <c:txPr>
              <a:bodyPr/>
              <a:lstStyle/>
              <a:p>
                <a:pPr>
                  <a:defRPr sz="135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Miller et al</c:v>
                </c:pt>
                <c:pt idx="1">
                  <c:v>Oliver et al</c:v>
                </c:pt>
                <c:pt idx="2">
                  <c:v>Dixon et al</c:v>
                </c:pt>
              </c:strCache>
            </c:strRef>
          </c:cat>
          <c:val>
            <c:numRef>
              <c:f>Sheet1!$B$3:$D$3</c:f>
              <c:numCache>
                <c:formatCode>0.0%</c:formatCode>
                <c:ptCount val="3"/>
                <c:pt idx="0">
                  <c:v>0.66000000000000014</c:v>
                </c:pt>
                <c:pt idx="1">
                  <c:v>0.32000000000000006</c:v>
                </c:pt>
                <c:pt idx="2">
                  <c:v>0.31500000000000006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Upper Arm Fistula</c:v>
                </c:pt>
              </c:strCache>
            </c:strRef>
          </c:tx>
          <c:spPr>
            <a:solidFill>
              <a:srgbClr val="FF6600"/>
            </a:solidFill>
            <a:ln w="17235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9.278318466242521E-3"/>
                  <c:y val="-9.0532962453426617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9.278222261812406E-3"/>
                  <c:y val="-1.3531678193515898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9.2782525984141904E-3"/>
                  <c:y val="-1.3870938314893343E-2"/>
                </c:manualLayout>
              </c:layout>
              <c:dLblPos val="outEnd"/>
              <c:showVal val="1"/>
            </c:dLbl>
            <c:spPr>
              <a:noFill/>
              <a:ln w="34471">
                <a:noFill/>
              </a:ln>
            </c:spPr>
            <c:txPr>
              <a:bodyPr/>
              <a:lstStyle/>
              <a:p>
                <a:pPr>
                  <a:defRPr sz="135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Miller et al</c:v>
                </c:pt>
                <c:pt idx="1">
                  <c:v>Oliver et al</c:v>
                </c:pt>
                <c:pt idx="2">
                  <c:v>Dixon et al</c:v>
                </c:pt>
              </c:strCache>
            </c:strRef>
          </c:cat>
          <c:val>
            <c:numRef>
              <c:f>Sheet1!$B$4:$D$4</c:f>
              <c:numCache>
                <c:formatCode>0.0%</c:formatCode>
                <c:ptCount val="3"/>
                <c:pt idx="0">
                  <c:v>0.41100000000000003</c:v>
                </c:pt>
                <c:pt idx="1">
                  <c:v>0.21000000000000002</c:v>
                </c:pt>
                <c:pt idx="2">
                  <c:v>0.28000000000000008</c:v>
                </c:pt>
              </c:numCache>
            </c:numRef>
          </c:val>
        </c:ser>
        <c:gapWidth val="60"/>
        <c:axId val="118650752"/>
        <c:axId val="118679040"/>
      </c:barChart>
      <c:catAx>
        <c:axId val="118650752"/>
        <c:scaling>
          <c:orientation val="minMax"/>
        </c:scaling>
        <c:axPos val="b"/>
        <c:numFmt formatCode="General" sourceLinked="1"/>
        <c:tickLblPos val="nextTo"/>
        <c:spPr>
          <a:ln w="430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29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8679040"/>
        <c:crosses val="autoZero"/>
        <c:lblAlgn val="ctr"/>
        <c:lblOffset val="100"/>
        <c:tickLblSkip val="1"/>
        <c:tickMarkSkip val="1"/>
      </c:catAx>
      <c:valAx>
        <c:axId val="118679040"/>
        <c:scaling>
          <c:orientation val="minMax"/>
          <c:max val="0.75000000000000011"/>
        </c:scaling>
        <c:axPos val="l"/>
        <c:title>
          <c:tx>
            <c:rich>
              <a:bodyPr/>
              <a:lstStyle/>
              <a:p>
                <a:pPr>
                  <a:defRPr sz="1798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% Failed to Mature</a:t>
                </a:r>
              </a:p>
            </c:rich>
          </c:tx>
          <c:layout>
            <c:manualLayout>
              <c:xMode val="edge"/>
              <c:yMode val="edge"/>
              <c:x val="1.477832512315271E-2"/>
              <c:y val="0.25445292620865145"/>
            </c:manualLayout>
          </c:layout>
          <c:spPr>
            <a:noFill/>
            <a:ln w="34471">
              <a:noFill/>
            </a:ln>
          </c:spPr>
        </c:title>
        <c:numFmt formatCode="0%" sourceLinked="0"/>
        <c:tickLblPos val="nextTo"/>
        <c:spPr>
          <a:ln w="430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29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8650752"/>
        <c:crosses val="autoZero"/>
        <c:crossBetween val="between"/>
        <c:majorUnit val="0.25"/>
      </c:valAx>
      <c:spPr>
        <a:noFill/>
        <a:ln w="34471">
          <a:noFill/>
        </a:ln>
      </c:spPr>
    </c:plotArea>
    <c:legend>
      <c:legendPos val="r"/>
      <c:layout>
        <c:manualLayout>
          <c:xMode val="edge"/>
          <c:yMode val="edge"/>
          <c:x val="0.60919540229885083"/>
          <c:y val="0.13486005089058525"/>
          <c:w val="0.2889983579638753"/>
          <c:h val="0.20610687022900762"/>
        </c:manualLayout>
      </c:layout>
      <c:spPr>
        <a:noFill/>
        <a:ln w="4309">
          <a:solidFill>
            <a:schemeClr val="tx1"/>
          </a:solidFill>
          <a:prstDash val="solid"/>
        </a:ln>
      </c:spPr>
      <c:txPr>
        <a:bodyPr/>
        <a:lstStyle/>
        <a:p>
          <a:pPr>
            <a:defRPr sz="1493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307" b="1" i="0" u="none" strike="noStrike" baseline="0">
          <a:solidFill>
            <a:schemeClr val="tx1"/>
          </a:solidFill>
          <a:latin typeface="Times"/>
          <a:ea typeface="Times"/>
          <a:cs typeface="Times"/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6675BE3-B243-4D31-9782-24BC0865E1F6}" type="datetimeFigureOut">
              <a:rPr lang="en-US"/>
              <a:pPr>
                <a:defRPr/>
              </a:pPr>
              <a:t>3/24/2011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9796B9A-CB3B-4C4F-8D2F-453F1BA4F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D383744-66FD-40A6-8AFD-85070F772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C9DE5-EE3B-463D-B288-1A77B104E62D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1D8C7F-072E-4CD5-AB14-8D407901D705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D30B3-47C1-4205-AF21-19CCC1184E5C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444E53-4476-4538-B7EF-E07F0027C1DB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1BDA44-FB2B-4B40-80F1-F6DABCF65D96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731711-F897-4954-9584-1954A4793238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B0066C-FCE6-413F-A8D5-54D2DA3AB826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4A21F1-FA85-4E49-999D-32C8D68FD10B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BCD70A-2457-4B4D-B0BB-3E2B5A62A830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089256-6053-4313-80C2-D8A313C70BA5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9CA270-81B7-4521-B358-83B74E684E44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AB6610-BC03-4477-AFCD-12AEF4433597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06488" y="695325"/>
            <a:ext cx="4648200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4650"/>
          </a:xfrm>
          <a:noFill/>
          <a:ln/>
        </p:spPr>
        <p:txBody>
          <a:bodyPr lIns="90567" tIns="45283" rIns="90567" bIns="45283"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While it is recommended that fistulas mature 3 to 4 months prior to utilization, a longer “bridge” time may be required since a large percentage of fistulas may not be accessible even after this time period due to a failure for the fistula to mature as a result of poor blood vessels, thrombosis, or pre-mature cannulation of the fistula prior to fistula development.</a:t>
            </a:r>
            <a:r>
              <a:rPr lang="en-US" smtClean="0"/>
              <a:t>   </a:t>
            </a:r>
            <a:r>
              <a:rPr lang="en-US" smtClean="0">
                <a:cs typeface="Times New Roman" pitchFamily="18" charset="0"/>
              </a:rPr>
              <a:t>If the primary fistula fails to mature, another permanent access needs to be created and allowed to mature prior to removal of the bridge device.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E9FD4B-9CD2-453E-9792-A84E67869545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D2429B-1F48-41CB-8919-F373BCF40B98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414C2D-481C-48ED-B2BB-CA4C983A9A84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370F16-E178-496A-AB1A-ED273C5C3640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63BED2-F593-41C9-81BB-46362A7659CB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79A196-07BE-4706-B029-C00437926CF2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A63C9A-2CE5-4B51-9CE5-35C10A996EF3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C00459-B68B-45C6-8C8F-5DEEC55A978B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9CE0CC-EB4E-4192-AE3A-E5063DB7723C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53D6FF-B6F1-4E7D-B8B2-B8113B55E770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A0B260-FD07-4AA1-90F3-45E9A1CEE0F6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B64F8E-DB1C-48A1-9DB8-284C2CF2D460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895003-67F0-493C-B2E6-8AE20A08CE11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383744-66FD-40A6-8AFD-85070F7721F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383744-66FD-40A6-8AFD-85070F7721F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383744-66FD-40A6-8AFD-85070F7721F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A24234-83E9-4BDF-A55C-40965427318B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CD2C4C-1D4E-417F-94E9-A89FD5DDCA95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4110BC-2AF6-44E8-83E3-00123324D2FA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068FB8-7239-492C-90D5-5B8896B830A9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E55F2B-283E-4094-8C15-9D0854AB9DB4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383744-66FD-40A6-8AFD-85070F7721F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B06B6-CC4D-4183-B872-DF73FC866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28999-24B3-4A3F-BEC6-B0B53868F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B18E8-95AC-48F9-9FC6-3996D153CF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181CB-641A-40B4-B62F-34FA135D5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90187-10E2-4362-A0F8-A3DE5E2E1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D1D7E-BDC8-47E7-AF9C-D97805F1D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E0C61-49C1-4272-A670-6A2193298B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5D615-6551-4E0D-A494-FE62AEC972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D667F-8CF5-486A-BAD6-1969E08645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BD8C8-7233-4EC2-9D73-31BD74DEF0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F62C6-03EC-4DB6-99F3-07EA751EED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14AEB-262E-4439-AD2F-399A3F8BD5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4B061-3CBE-41B3-8EE2-8757DF753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5D5F3-AF9C-4161-82F6-CD60C475F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EF3B6-17FD-4E5F-A1BA-D6D3136F1F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6774642-6345-4A36-80BD-28E2099CD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81000"/>
            <a:ext cx="8534400" cy="1905000"/>
          </a:xfrm>
        </p:spPr>
        <p:txBody>
          <a:bodyPr/>
          <a:lstStyle/>
          <a:p>
            <a:pPr eaLnBrk="1" hangingPunct="1"/>
            <a:r>
              <a:rPr lang="en-US" dirty="0" smtClean="0"/>
              <a:t>Management of the </a:t>
            </a:r>
            <a:br>
              <a:rPr lang="en-US" dirty="0" smtClean="0"/>
            </a:br>
            <a:r>
              <a:rPr lang="en-US" dirty="0" smtClean="0"/>
              <a:t>Immature Fistula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362200"/>
            <a:ext cx="6400800" cy="1752600"/>
          </a:xfrm>
        </p:spPr>
        <p:txBody>
          <a:bodyPr/>
          <a:lstStyle/>
          <a:p>
            <a:pPr marL="63500" eaLnBrk="1" hangingPunct="1"/>
            <a:r>
              <a:rPr lang="en-US" sz="2400" dirty="0" smtClean="0"/>
              <a:t>Theodore F. Saad, M.D</a:t>
            </a:r>
            <a:r>
              <a:rPr lang="en-US" sz="2400" dirty="0" smtClean="0"/>
              <a:t>.</a:t>
            </a:r>
          </a:p>
          <a:p>
            <a:pPr marL="63500" eaLnBrk="1" hangingPunct="1"/>
            <a:r>
              <a:rPr lang="en-US" sz="2400" dirty="0" smtClean="0"/>
              <a:t>Nephrology Associates, P.A.</a:t>
            </a:r>
            <a:endParaRPr lang="en-US" sz="2400" dirty="0" smtClean="0"/>
          </a:p>
          <a:p>
            <a:pPr marL="63500" eaLnBrk="1" hangingPunct="1"/>
            <a:r>
              <a:rPr lang="en-US" sz="2400" dirty="0" smtClean="0"/>
              <a:t>Newark, Delaware</a:t>
            </a:r>
          </a:p>
        </p:txBody>
      </p:sp>
      <p:pic>
        <p:nvPicPr>
          <p:cNvPr id="4100" name="Picture 4" descr="NAPA VAC Aug 200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011613"/>
            <a:ext cx="3733800" cy="270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4" descr="Nephrology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4114800"/>
            <a:ext cx="18796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3" descr="ABCD and E tower with Helicopt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4038600"/>
            <a:ext cx="4848225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03" name="Picture 545" descr="CC_Health_System_PPT_Logo_Colo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038600"/>
            <a:ext cx="267970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9563"/>
            <a:ext cx="8229600" cy="1143000"/>
          </a:xfrm>
        </p:spPr>
        <p:txBody>
          <a:bodyPr/>
          <a:lstStyle/>
          <a:p>
            <a:r>
              <a:rPr lang="en-US" smtClean="0"/>
              <a:t>“Mature” Fistula?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</p:spPr>
        <p:txBody>
          <a:bodyPr/>
          <a:lstStyle/>
          <a:p>
            <a:fld id="{65654836-C391-45C1-9927-CA7B6FEF7668}" type="slidenum">
              <a:rPr lang="en-US" smtClean="0"/>
              <a:pPr/>
              <a:t>2</a:t>
            </a:fld>
            <a:endParaRPr lang="en-US" smtClean="0"/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35065">
            <a:off x="4430713" y="3505200"/>
            <a:ext cx="2767012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33305">
            <a:off x="344488" y="1717675"/>
            <a:ext cx="281940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7382">
            <a:off x="2706688" y="2327275"/>
            <a:ext cx="2362200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581358">
            <a:off x="6934200" y="4518025"/>
            <a:ext cx="1533525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35065">
            <a:off x="4430713" y="3527425"/>
            <a:ext cx="2767012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33305">
            <a:off x="344488" y="1739900"/>
            <a:ext cx="281940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7382">
            <a:off x="2706688" y="2349500"/>
            <a:ext cx="2362200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 “Mature” AVF?</a:t>
            </a:r>
          </a:p>
        </p:txBody>
      </p:sp>
      <p:sp>
        <p:nvSpPr>
          <p:cNvPr id="7171" name="Content Placeholder 9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/>
          <a:lstStyle/>
          <a:p>
            <a:r>
              <a:rPr lang="en-US" smtClean="0"/>
              <a:t>Vein able to be safely and reliably accessed 3 times per week with two 17, 16, or 15 ga. dialysis needles</a:t>
            </a:r>
          </a:p>
          <a:p>
            <a:pPr lvl="1"/>
            <a:r>
              <a:rPr lang="en-US" smtClean="0"/>
              <a:t>Diameter</a:t>
            </a:r>
            <a:r>
              <a:rPr lang="en-US" smtClean="0">
                <a:solidFill>
                  <a:schemeClr val="tx2"/>
                </a:solidFill>
              </a:rPr>
              <a:t>: &gt;6 mm</a:t>
            </a:r>
          </a:p>
          <a:p>
            <a:pPr lvl="1"/>
            <a:r>
              <a:rPr lang="en-US" smtClean="0"/>
              <a:t>Depth: 	    </a:t>
            </a:r>
            <a:r>
              <a:rPr lang="en-US" smtClean="0">
                <a:solidFill>
                  <a:schemeClr val="tx2"/>
                </a:solidFill>
              </a:rPr>
              <a:t>&lt;6 mm</a:t>
            </a:r>
          </a:p>
          <a:p>
            <a:pPr lvl="1"/>
            <a:r>
              <a:rPr lang="en-US" smtClean="0"/>
              <a:t>Length:     </a:t>
            </a:r>
            <a:r>
              <a:rPr lang="en-US" smtClean="0">
                <a:solidFill>
                  <a:schemeClr val="tx2"/>
                </a:solidFill>
              </a:rPr>
              <a:t>&gt;6 cm</a:t>
            </a:r>
          </a:p>
          <a:p>
            <a:pPr lvl="2"/>
            <a:r>
              <a:rPr lang="en-US" smtClean="0"/>
              <a:t>Straight</a:t>
            </a:r>
          </a:p>
          <a:p>
            <a:pPr lvl="1"/>
            <a:r>
              <a:rPr lang="en-US" smtClean="0"/>
              <a:t>Vessel Wall quality</a:t>
            </a:r>
          </a:p>
          <a:p>
            <a:pPr lvl="2"/>
            <a:r>
              <a:rPr lang="en-US" smtClean="0"/>
              <a:t>“Arterialization”</a:t>
            </a:r>
          </a:p>
          <a:p>
            <a:endParaRPr lang="en-US" smtClean="0"/>
          </a:p>
        </p:txBody>
      </p:sp>
      <p:sp>
        <p:nvSpPr>
          <p:cNvPr id="7172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267200" cy="4525963"/>
          </a:xfrm>
        </p:spPr>
        <p:txBody>
          <a:bodyPr/>
          <a:lstStyle/>
          <a:p>
            <a:r>
              <a:rPr lang="en-US" smtClean="0"/>
              <a:t>Fistula flow sufficient to deliver necessary rate of blood to the dialysis circuit</a:t>
            </a:r>
          </a:p>
          <a:p>
            <a:pPr lvl="1"/>
            <a:r>
              <a:rPr lang="en-US" smtClean="0"/>
              <a:t>&gt;150% of desired pump speed: e.g. 400 ml/min</a:t>
            </a:r>
          </a:p>
          <a:p>
            <a:pPr lvl="1"/>
            <a:r>
              <a:rPr lang="en-US" smtClean="0">
                <a:solidFill>
                  <a:schemeClr val="tx2"/>
                </a:solidFill>
              </a:rPr>
              <a:t>&gt;600 ml/min</a:t>
            </a:r>
          </a:p>
          <a:p>
            <a:r>
              <a:rPr lang="en-US" smtClean="0"/>
              <a:t>Dependent upon</a:t>
            </a:r>
          </a:p>
          <a:p>
            <a:pPr lvl="1"/>
            <a:r>
              <a:rPr lang="en-US" smtClean="0"/>
              <a:t>Cardiac output</a:t>
            </a:r>
          </a:p>
          <a:p>
            <a:pPr lvl="1"/>
            <a:r>
              <a:rPr lang="en-US" smtClean="0"/>
              <a:t>Blood pressure</a:t>
            </a:r>
          </a:p>
          <a:p>
            <a:pPr lvl="1"/>
            <a:r>
              <a:rPr lang="en-US" smtClean="0"/>
              <a:t>Artery size &amp; quality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Fistula Maturation &amp;</a:t>
            </a:r>
            <a:br>
              <a:rPr lang="en-US" smtClean="0"/>
            </a:br>
            <a:r>
              <a:rPr lang="en-US" smtClean="0"/>
              <a:t> Adequacy of Hemodialysis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Adequacy as assessed by urea clearance</a:t>
            </a:r>
          </a:p>
          <a:p>
            <a:pPr marL="342900" lvl="1" indent="-342900">
              <a:buFontTx/>
              <a:buChar char="•"/>
              <a:defRPr/>
            </a:pPr>
            <a:r>
              <a:rPr lang="en-US" dirty="0" smtClean="0"/>
              <a:t>Kt/V: Fraction of total body distribution volume cleared during dialysis session equals</a:t>
            </a:r>
          </a:p>
          <a:p>
            <a:pPr lvl="1">
              <a:defRPr/>
            </a:pPr>
            <a:r>
              <a:rPr lang="en-US" dirty="0" err="1" smtClean="0"/>
              <a:t>K</a:t>
            </a:r>
            <a:r>
              <a:rPr lang="en-US" baseline="-25000" dirty="0" err="1" smtClean="0"/>
              <a:t>urea</a:t>
            </a:r>
            <a:r>
              <a:rPr lang="en-US" baseline="-25000" dirty="0" smtClean="0"/>
              <a:t> 	</a:t>
            </a:r>
            <a:r>
              <a:rPr lang="en-US" dirty="0" smtClean="0"/>
              <a:t>= Dialyzer urea clearance</a:t>
            </a:r>
          </a:p>
          <a:p>
            <a:pPr lvl="1">
              <a:defRPr/>
            </a:pPr>
            <a:r>
              <a:rPr lang="en-US" dirty="0" smtClean="0"/>
              <a:t>Td 	= Dialysis time</a:t>
            </a:r>
          </a:p>
          <a:p>
            <a:pPr lvl="1">
              <a:defRPr/>
            </a:pPr>
            <a:r>
              <a:rPr lang="en-US" dirty="0" err="1" smtClean="0"/>
              <a:t>V</a:t>
            </a:r>
            <a:r>
              <a:rPr lang="en-US" baseline="-25000" dirty="0" err="1" smtClean="0"/>
              <a:t>urea</a:t>
            </a:r>
            <a:r>
              <a:rPr lang="en-US" baseline="-25000" dirty="0" smtClean="0"/>
              <a:t>	</a:t>
            </a:r>
            <a:r>
              <a:rPr lang="en-US" dirty="0" smtClean="0"/>
              <a:t>= Urea distribution volume</a:t>
            </a:r>
          </a:p>
          <a:p>
            <a:pPr lvl="2">
              <a:defRPr/>
            </a:pPr>
            <a:r>
              <a:rPr lang="en-US" dirty="0" smtClean="0"/>
              <a:t>Approximates total body water</a:t>
            </a:r>
          </a:p>
          <a:p>
            <a:pPr>
              <a:defRPr/>
            </a:pPr>
            <a:r>
              <a:rPr lang="en-US" dirty="0" smtClean="0"/>
              <a:t>Target Kt/V &gt;1.4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en-US" smtClean="0"/>
              <a:t>KT/V &amp; Adequacy:</a:t>
            </a:r>
            <a:br>
              <a:rPr lang="en-US" smtClean="0"/>
            </a:br>
            <a:r>
              <a:rPr lang="en-US" smtClean="0"/>
              <a:t>One Size Doesn’t Fit All</a:t>
            </a:r>
          </a:p>
        </p:txBody>
      </p:sp>
      <p:pic>
        <p:nvPicPr>
          <p:cNvPr id="9219" name="Picture 2" descr="http://www.everyjoe.com/nbaobsessed/files/2007/12/sha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828800"/>
            <a:ext cx="3429000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title"/>
          </p:nvPr>
        </p:nvSpPr>
        <p:spPr>
          <a:xfrm>
            <a:off x="1676400" y="228600"/>
            <a:ext cx="5410200" cy="1295400"/>
          </a:xfrm>
        </p:spPr>
        <p:txBody>
          <a:bodyPr/>
          <a:lstStyle/>
          <a:p>
            <a:r>
              <a:rPr lang="en-US" smtClean="0"/>
              <a:t>KT/V &amp; Adequacy:</a:t>
            </a:r>
            <a:br>
              <a:rPr lang="en-US" smtClean="0"/>
            </a:br>
            <a:r>
              <a:rPr lang="en-US" sz="3600" smtClean="0"/>
              <a:t>One Size Doesn’t Fit All</a:t>
            </a:r>
          </a:p>
        </p:txBody>
      </p:sp>
      <p:sp>
        <p:nvSpPr>
          <p:cNvPr id="10243" name="Text Placeholder 4"/>
          <p:cNvSpPr>
            <a:spLocks noGrp="1"/>
          </p:cNvSpPr>
          <p:nvPr>
            <p:ph type="body" idx="1"/>
          </p:nvPr>
        </p:nvSpPr>
        <p:spPr>
          <a:xfrm>
            <a:off x="606425" y="1809750"/>
            <a:ext cx="4040188" cy="639763"/>
          </a:xfrm>
        </p:spPr>
        <p:txBody>
          <a:bodyPr/>
          <a:lstStyle/>
          <a:p>
            <a:r>
              <a:rPr lang="en-US" smtClean="0"/>
              <a:t>100 kg patient: Kt/V=1.4</a:t>
            </a:r>
          </a:p>
        </p:txBody>
      </p:sp>
      <p:sp>
        <p:nvSpPr>
          <p:cNvPr id="10244" name="Content Placeholder 5"/>
          <p:cNvSpPr>
            <a:spLocks noGrp="1"/>
          </p:cNvSpPr>
          <p:nvPr>
            <p:ph sz="half" idx="2"/>
          </p:nvPr>
        </p:nvSpPr>
        <p:spPr>
          <a:xfrm>
            <a:off x="606425" y="2449513"/>
            <a:ext cx="4040188" cy="3951287"/>
          </a:xfrm>
        </p:spPr>
        <p:txBody>
          <a:bodyPr/>
          <a:lstStyle/>
          <a:p>
            <a:r>
              <a:rPr lang="en-US" dirty="0" smtClean="0"/>
              <a:t>Urea volume = 60,000 ml</a:t>
            </a:r>
          </a:p>
          <a:p>
            <a:r>
              <a:rPr lang="en-US" dirty="0" smtClean="0"/>
              <a:t>Time = 240 minutes</a:t>
            </a:r>
          </a:p>
          <a:p>
            <a:r>
              <a:rPr lang="en-US" dirty="0" smtClean="0"/>
              <a:t>K</a:t>
            </a:r>
            <a:r>
              <a:rPr lang="en-US" baseline="-25000" dirty="0" smtClean="0"/>
              <a:t>urea</a:t>
            </a:r>
            <a:r>
              <a:rPr lang="en-US" dirty="0" smtClean="0"/>
              <a:t> = 350 ml/min</a:t>
            </a:r>
          </a:p>
          <a:p>
            <a:endParaRPr lang="en-US" dirty="0" smtClean="0"/>
          </a:p>
          <a:p>
            <a:r>
              <a:rPr lang="en-US" dirty="0" smtClean="0"/>
              <a:t>Blood flow to dialyzer</a:t>
            </a:r>
          </a:p>
          <a:p>
            <a:pPr lvl="1"/>
            <a:r>
              <a:rPr lang="en-US" dirty="0" smtClean="0"/>
              <a:t>450-550 </a:t>
            </a:r>
            <a:r>
              <a:rPr lang="en-US" dirty="0" smtClean="0"/>
              <a:t>ml/min</a:t>
            </a:r>
          </a:p>
          <a:p>
            <a:pPr lvl="1"/>
            <a:r>
              <a:rPr lang="en-US" dirty="0" smtClean="0"/>
              <a:t>≥15 </a:t>
            </a:r>
            <a:r>
              <a:rPr lang="en-US" dirty="0" smtClean="0"/>
              <a:t>gauge needles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Access flow &gt;750 ml/min</a:t>
            </a:r>
          </a:p>
          <a:p>
            <a:pPr lvl="1"/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10245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809750"/>
            <a:ext cx="4041775" cy="639763"/>
          </a:xfrm>
        </p:spPr>
        <p:txBody>
          <a:bodyPr/>
          <a:lstStyle/>
          <a:p>
            <a:r>
              <a:rPr lang="en-US" smtClean="0"/>
              <a:t>50 kg patient: Kt/V=1.4</a:t>
            </a:r>
          </a:p>
        </p:txBody>
      </p:sp>
      <p:sp>
        <p:nvSpPr>
          <p:cNvPr id="10246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449513"/>
            <a:ext cx="4041775" cy="3951287"/>
          </a:xfrm>
        </p:spPr>
        <p:txBody>
          <a:bodyPr/>
          <a:lstStyle/>
          <a:p>
            <a:r>
              <a:rPr lang="en-US" dirty="0" smtClean="0"/>
              <a:t>Urea volume = 30,000 ml</a:t>
            </a:r>
          </a:p>
          <a:p>
            <a:r>
              <a:rPr lang="en-US" dirty="0" smtClean="0"/>
              <a:t>Time = 240 minutes</a:t>
            </a:r>
          </a:p>
          <a:p>
            <a:r>
              <a:rPr lang="en-US" dirty="0" smtClean="0"/>
              <a:t>K</a:t>
            </a:r>
            <a:r>
              <a:rPr lang="en-US" baseline="-25000" dirty="0" smtClean="0"/>
              <a:t>urea</a:t>
            </a:r>
            <a:r>
              <a:rPr lang="en-US" dirty="0" smtClean="0"/>
              <a:t> = 175 ml/min</a:t>
            </a:r>
          </a:p>
          <a:p>
            <a:endParaRPr lang="en-US" dirty="0" smtClean="0"/>
          </a:p>
          <a:p>
            <a:r>
              <a:rPr lang="en-US" dirty="0" smtClean="0"/>
              <a:t>Blood flow to dialyzer</a:t>
            </a:r>
          </a:p>
          <a:p>
            <a:pPr lvl="1"/>
            <a:r>
              <a:rPr lang="en-US" dirty="0" smtClean="0"/>
              <a:t>200-250 </a:t>
            </a:r>
            <a:r>
              <a:rPr lang="en-US" dirty="0" smtClean="0"/>
              <a:t>ml/min</a:t>
            </a:r>
          </a:p>
          <a:p>
            <a:pPr lvl="1"/>
            <a:r>
              <a:rPr lang="en-US" dirty="0" smtClean="0"/>
              <a:t>17 gauge needles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Access flow 300 </a:t>
            </a:r>
            <a:r>
              <a:rPr lang="en-US" dirty="0" smtClean="0"/>
              <a:t>ml/min</a:t>
            </a:r>
            <a:endParaRPr lang="en-US" dirty="0" smtClean="0"/>
          </a:p>
        </p:txBody>
      </p:sp>
      <p:sp>
        <p:nvSpPr>
          <p:cNvPr id="10247" name="TextBox 8"/>
          <p:cNvSpPr txBox="1">
            <a:spLocks noChangeArrowheads="1"/>
          </p:cNvSpPr>
          <p:nvPr/>
        </p:nvSpPr>
        <p:spPr bwMode="auto">
          <a:xfrm>
            <a:off x="1306513" y="3821113"/>
            <a:ext cx="7010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Less efficient dialyzer urea clearance at higher blood flow rates</a:t>
            </a:r>
          </a:p>
        </p:txBody>
      </p:sp>
      <p:sp>
        <p:nvSpPr>
          <p:cNvPr id="10248" name="TextBox 9"/>
          <p:cNvSpPr txBox="1">
            <a:spLocks noChangeArrowheads="1"/>
          </p:cNvSpPr>
          <p:nvPr/>
        </p:nvSpPr>
        <p:spPr bwMode="auto">
          <a:xfrm>
            <a:off x="1219200" y="5410200"/>
            <a:ext cx="7010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Requires access blood flow 50% greater than dialyzer pump speed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600200"/>
            <a:ext cx="4343400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28600" y="6172200"/>
            <a:ext cx="5738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chemeClr val="tx2"/>
                </a:solidFill>
              </a:rPr>
              <a:t>Dobrin et al: Surgery 105:393-400, 19</a:t>
            </a:r>
            <a:r>
              <a:rPr lang="en-US" sz="2800" i="1">
                <a:solidFill>
                  <a:schemeClr val="tx2"/>
                </a:solidFill>
              </a:rPr>
              <a:t>89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b="1" smtClean="0"/>
              <a:t>AVF Maturation:</a:t>
            </a:r>
            <a:br>
              <a:rPr lang="en-US" b="1" smtClean="0"/>
            </a:br>
            <a:r>
              <a:rPr lang="en-US" sz="3600" b="1" smtClean="0"/>
              <a:t>Hemodynamic Factors</a:t>
            </a:r>
            <a:endParaRPr lang="en-US" b="1" smtClean="0"/>
          </a:p>
        </p:txBody>
      </p:sp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6019800" y="6324600"/>
            <a:ext cx="2813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Courtesy of Arif Asif, M.D.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4000" smtClean="0"/>
              <a:t>AVF Maturation:</a:t>
            </a:r>
            <a:br>
              <a:rPr lang="en-US" sz="4000" smtClean="0"/>
            </a:br>
            <a:r>
              <a:rPr lang="en-US" sz="4000" smtClean="0"/>
              <a:t>Humoral Factors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915400" cy="4038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i="1" dirty="0" smtClean="0">
                <a:solidFill>
                  <a:schemeClr val="tx2"/>
                </a:solidFill>
              </a:rPr>
              <a:t>Adaptive Remodeling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Reorganization of cellular and extracellular components</a:t>
            </a:r>
          </a:p>
          <a:p>
            <a:pPr>
              <a:lnSpc>
                <a:spcPct val="80000"/>
              </a:lnSpc>
            </a:pPr>
            <a:r>
              <a:rPr lang="en-US" sz="2400" i="1" dirty="0" smtClean="0">
                <a:solidFill>
                  <a:schemeClr val="tx2"/>
                </a:solidFill>
              </a:rPr>
              <a:t>Role of Endothelial Cells:</a:t>
            </a: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000" dirty="0" smtClean="0"/>
              <a:t>De-</a:t>
            </a:r>
            <a:r>
              <a:rPr lang="en-US" sz="2000" dirty="0" err="1" smtClean="0"/>
              <a:t>endothelialized</a:t>
            </a:r>
            <a:r>
              <a:rPr lang="en-US" sz="2000" dirty="0" smtClean="0"/>
              <a:t> vessels fail to increase diameter in response to increased blood flow (1, 2)</a:t>
            </a:r>
          </a:p>
          <a:p>
            <a:pPr>
              <a:lnSpc>
                <a:spcPct val="80000"/>
              </a:lnSpc>
            </a:pPr>
            <a:r>
              <a:rPr lang="en-US" sz="2400" i="1" dirty="0" smtClean="0">
                <a:solidFill>
                  <a:schemeClr val="tx2"/>
                </a:solidFill>
              </a:rPr>
              <a:t>Shear stress:</a:t>
            </a: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000" dirty="0" smtClean="0"/>
              <a:t>Apical surface of the endothelial cell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Transduction </a:t>
            </a:r>
            <a:r>
              <a:rPr lang="en-US" sz="2000" dirty="0" smtClean="0"/>
              <a:t>of  hemodynamic forces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Subendothelial compartment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Nitric oxide, prostacyclin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Activation of a variety of transcription factors and matrix metalloproteinases (3)</a:t>
            </a:r>
          </a:p>
          <a:p>
            <a:pPr lvl="1">
              <a:lnSpc>
                <a:spcPct val="80000"/>
              </a:lnSpc>
            </a:pPr>
            <a:r>
              <a:rPr lang="en-US" sz="2000" i="1" dirty="0" smtClean="0">
                <a:solidFill>
                  <a:schemeClr val="tx2"/>
                </a:solidFill>
              </a:rPr>
              <a:t>NO and MMPs:</a:t>
            </a:r>
            <a:r>
              <a:rPr lang="en-US" sz="2000" dirty="0" smtClean="0"/>
              <a:t> Appear to play a major role. 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04800" y="5638800"/>
            <a:ext cx="6629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i="1">
                <a:solidFill>
                  <a:schemeClr val="tx2"/>
                </a:solidFill>
              </a:rPr>
              <a:t>1- Tohda et al:. Arterioscler Thromb 12:519-528, 1992</a:t>
            </a:r>
            <a:r>
              <a:rPr lang="fr-FR" i="1">
                <a:solidFill>
                  <a:schemeClr val="tx2"/>
                </a:solidFill>
              </a:rPr>
              <a:t>. </a:t>
            </a:r>
          </a:p>
          <a:p>
            <a:pPr marL="342900" indent="-342900"/>
            <a:r>
              <a:rPr lang="fr-FR" i="1">
                <a:solidFill>
                  <a:schemeClr val="tx2"/>
                </a:solidFill>
              </a:rPr>
              <a:t>2- Langille BL, O'Donnell F: Science 231:405-407, 1986</a:t>
            </a:r>
            <a:r>
              <a:rPr lang="en-US" i="1">
                <a:solidFill>
                  <a:schemeClr val="tx2"/>
                </a:solidFill>
              </a:rPr>
              <a:t> </a:t>
            </a:r>
          </a:p>
          <a:p>
            <a:pPr marL="342900" indent="-342900"/>
            <a:r>
              <a:rPr lang="en-US" i="1">
                <a:solidFill>
                  <a:schemeClr val="tx2"/>
                </a:solidFill>
              </a:rPr>
              <a:t>3- Ballermann et al: Kidney Int 67:S100-S108, 1998</a:t>
            </a:r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6172200" y="6488113"/>
            <a:ext cx="2813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Courtesy of Arif Asif, M.D.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EE43AD-D4CB-4D1B-9A05-8F46B3D6F10E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LUA Transposed Cephalic AVF:</a:t>
            </a:r>
            <a:br>
              <a:rPr lang="en-US" smtClean="0"/>
            </a:br>
            <a:r>
              <a:rPr lang="en-US" smtClean="0"/>
              <a:t>Delayed Maturation</a:t>
            </a:r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417954">
            <a:off x="3230563" y="2870200"/>
            <a:ext cx="5151437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969165">
            <a:off x="609600" y="2136775"/>
            <a:ext cx="3916363" cy="412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057400" y="1752600"/>
          <a:ext cx="5105400" cy="5105400"/>
        </p:xfrm>
        <a:graphic>
          <a:graphicData uri="http://schemas.openxmlformats.org/presentationml/2006/ole">
            <p:oleObj spid="_x0000_s1026" name="Bitmap Image" r:id="rId4" imgW="4667902" imgH="4667902" progId="Paint.Picture">
              <p:embed/>
            </p:oleObj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Native Arteriovenous Fistula:</a:t>
            </a:r>
            <a:br>
              <a:rPr lang="en-US" smtClean="0"/>
            </a:br>
            <a:r>
              <a:rPr lang="en-US" smtClean="0"/>
              <a:t>Patterns of Maturation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400800"/>
            <a:ext cx="457200" cy="457200"/>
          </a:xfrm>
          <a:noFill/>
        </p:spPr>
        <p:txBody>
          <a:bodyPr/>
          <a:lstStyle/>
          <a:p>
            <a:fld id="{B314C13A-171E-41FC-986C-596BA6F668A3}" type="slidenum">
              <a:rPr lang="en-US" smtClean="0"/>
              <a:pPr/>
              <a:t>11</a:t>
            </a:fld>
            <a:endParaRPr lang="en-US" smtClean="0"/>
          </a:p>
        </p:txBody>
      </p:sp>
      <p:pic>
        <p:nvPicPr>
          <p:cNvPr id="14339" name="Picture 5" descr="Matthews David 2005-04-25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713" y="466725"/>
            <a:ext cx="7900987" cy="592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z="4000" b="1" smtClean="0"/>
              <a:t>Some Fistulas Fail to Mature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547688" y="1358900"/>
          <a:ext cx="7902575" cy="5114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828800" y="6172200"/>
            <a:ext cx="647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/>
              <a:t>       </a:t>
            </a:r>
            <a:r>
              <a:rPr lang="en-US" sz="1400" i="1"/>
              <a:t>Kidney Int, 2001	           Kidney Int, 2001	                  AJKD, 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</a:t>
            </a:r>
            <a:r>
              <a:rPr lang="en-US" dirty="0" err="1" smtClean="0"/>
              <a:t>clopidigrel</a:t>
            </a:r>
            <a:r>
              <a:rPr lang="en-US" dirty="0" smtClean="0"/>
              <a:t> (</a:t>
            </a:r>
            <a:r>
              <a:rPr lang="en-US" dirty="0" err="1" smtClean="0"/>
              <a:t>Plavix</a:t>
            </a:r>
            <a:r>
              <a:rPr lang="en-US" dirty="0" smtClean="0"/>
              <a:t>™) on </a:t>
            </a:r>
            <a:r>
              <a:rPr lang="en-US" dirty="0" smtClean="0"/>
              <a:t>Early Failure of AV Fistulae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828800"/>
            <a:ext cx="7146925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228600" y="6488113"/>
            <a:ext cx="2928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Dember, et al., JAMA 2008</a:t>
            </a:r>
          </a:p>
        </p:txBody>
      </p:sp>
      <p:sp>
        <p:nvSpPr>
          <p:cNvPr id="5" name="Oval 4"/>
          <p:cNvSpPr/>
          <p:nvPr/>
        </p:nvSpPr>
        <p:spPr>
          <a:xfrm>
            <a:off x="4343400" y="2971800"/>
            <a:ext cx="2362200" cy="381000"/>
          </a:xfrm>
          <a:prstGeom prst="ellipse">
            <a:avLst/>
          </a:prstGeom>
          <a:noFill/>
          <a:ln w="508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6858000" cy="1325562"/>
          </a:xfrm>
        </p:spPr>
        <p:txBody>
          <a:bodyPr/>
          <a:lstStyle/>
          <a:p>
            <a:r>
              <a:rPr lang="en-US" smtClean="0"/>
              <a:t>Physical Training: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z="4000" smtClean="0"/>
              <a:t>Myth of the Red Rubber Ball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362200"/>
            <a:ext cx="4495800" cy="4191000"/>
          </a:xfrm>
        </p:spPr>
        <p:txBody>
          <a:bodyPr/>
          <a:lstStyle/>
          <a:p>
            <a:r>
              <a:rPr lang="en-US" smtClean="0"/>
              <a:t>Immediate effects</a:t>
            </a:r>
          </a:p>
          <a:p>
            <a:r>
              <a:rPr lang="en-US" smtClean="0"/>
              <a:t>Oder (ASAIO 2003)</a:t>
            </a:r>
          </a:p>
          <a:p>
            <a:pPr lvl="1"/>
            <a:r>
              <a:rPr lang="en-US" smtClean="0"/>
              <a:t>23 patients</a:t>
            </a:r>
          </a:p>
          <a:p>
            <a:pPr lvl="1"/>
            <a:r>
              <a:rPr lang="en-US" smtClean="0"/>
              <a:t>AVF 2.8 months old</a:t>
            </a:r>
          </a:p>
          <a:p>
            <a:pPr lvl="1"/>
            <a:r>
              <a:rPr lang="en-US" smtClean="0"/>
              <a:t>5 minutes hand exercise</a:t>
            </a:r>
          </a:p>
          <a:p>
            <a:pPr lvl="2"/>
            <a:r>
              <a:rPr lang="en-US" smtClean="0"/>
              <a:t>Red rubber ball</a:t>
            </a:r>
          </a:p>
          <a:p>
            <a:pPr lvl="1"/>
            <a:r>
              <a:rPr lang="en-US" smtClean="0"/>
              <a:t>Fistula diameter increased 9.3%</a:t>
            </a:r>
          </a:p>
          <a:p>
            <a:pPr lvl="2"/>
            <a:r>
              <a:rPr lang="en-US" smtClean="0"/>
              <a:t>20/23 patients</a:t>
            </a:r>
          </a:p>
          <a:p>
            <a:pPr lvl="1"/>
            <a:endParaRPr lang="en-US" smtClean="0"/>
          </a:p>
        </p:txBody>
      </p:sp>
      <p:sp>
        <p:nvSpPr>
          <p:cNvPr id="1126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86000"/>
            <a:ext cx="4267200" cy="4267200"/>
          </a:xfrm>
        </p:spPr>
        <p:txBody>
          <a:bodyPr/>
          <a:lstStyle/>
          <a:p>
            <a:r>
              <a:rPr lang="en-US" smtClean="0"/>
              <a:t>Long-term effects</a:t>
            </a:r>
          </a:p>
          <a:p>
            <a:r>
              <a:rPr lang="en-US" smtClean="0"/>
              <a:t>Rus (Blood Purif 2003)</a:t>
            </a:r>
          </a:p>
          <a:p>
            <a:pPr lvl="1"/>
            <a:r>
              <a:rPr lang="en-US" smtClean="0"/>
              <a:t>14 ESRD patients without AVF</a:t>
            </a:r>
          </a:p>
          <a:p>
            <a:pPr lvl="1"/>
            <a:r>
              <a:rPr lang="en-US" smtClean="0"/>
              <a:t>8 weeks Handgrip training</a:t>
            </a:r>
          </a:p>
          <a:p>
            <a:pPr lvl="1"/>
            <a:r>
              <a:rPr lang="en-US" smtClean="0"/>
              <a:t>Increased</a:t>
            </a:r>
          </a:p>
          <a:p>
            <a:pPr lvl="2"/>
            <a:r>
              <a:rPr lang="en-US" smtClean="0"/>
              <a:t>Radial artery diameter</a:t>
            </a:r>
          </a:p>
          <a:p>
            <a:pPr lvl="2"/>
            <a:r>
              <a:rPr lang="en-US" smtClean="0"/>
              <a:t>Maximum vein diameter</a:t>
            </a:r>
          </a:p>
          <a:p>
            <a:endParaRPr lang="en-US" smtClean="0"/>
          </a:p>
        </p:txBody>
      </p:sp>
      <p:pic>
        <p:nvPicPr>
          <p:cNvPr id="11269" name="Picture 2" descr="C:\Documents and Settings\Ted Saad\Desktop\Academics\Clincal Photos\squeezing-stress-ball_~592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0"/>
            <a:ext cx="1981200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smtClean="0"/>
              <a:t>Failure to Mature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458200" cy="5486400"/>
          </a:xfrm>
        </p:spPr>
        <p:txBody>
          <a:bodyPr/>
          <a:lstStyle/>
          <a:p>
            <a:r>
              <a:rPr lang="en-US" sz="2800" dirty="0" smtClean="0"/>
              <a:t>Focal venous stenosis</a:t>
            </a:r>
          </a:p>
          <a:p>
            <a:pPr lvl="1"/>
            <a:r>
              <a:rPr lang="en-US" sz="2400" dirty="0" smtClean="0"/>
              <a:t>Pre-existing vein damage or disease</a:t>
            </a:r>
          </a:p>
          <a:p>
            <a:pPr lvl="1"/>
            <a:r>
              <a:rPr lang="en-US" sz="2400" dirty="0" smtClean="0"/>
              <a:t>Surgery-related vein damage</a:t>
            </a:r>
          </a:p>
          <a:p>
            <a:pPr lvl="2"/>
            <a:r>
              <a:rPr lang="en-US" sz="2000" dirty="0" smtClean="0"/>
              <a:t>Juxta-anastomotic or “swing-point” stenosis</a:t>
            </a:r>
          </a:p>
          <a:p>
            <a:r>
              <a:rPr lang="en-US" sz="2800" dirty="0" smtClean="0"/>
              <a:t>Diffuse vein stenosis</a:t>
            </a:r>
          </a:p>
          <a:p>
            <a:pPr lvl="1"/>
            <a:r>
              <a:rPr lang="en-US" sz="2400" dirty="0" smtClean="0"/>
              <a:t>Intrinsic vessel disease</a:t>
            </a:r>
          </a:p>
          <a:p>
            <a:r>
              <a:rPr lang="en-US" sz="2800" dirty="0" smtClean="0"/>
              <a:t>Accessory or “competing” veins</a:t>
            </a:r>
          </a:p>
          <a:p>
            <a:r>
              <a:rPr lang="en-US" sz="2800" dirty="0" smtClean="0"/>
              <a:t>Hemodynamic factors</a:t>
            </a:r>
          </a:p>
          <a:p>
            <a:pPr lvl="1"/>
            <a:r>
              <a:rPr lang="en-US" sz="2400" dirty="0" smtClean="0"/>
              <a:t>Arterial calcification</a:t>
            </a:r>
          </a:p>
          <a:p>
            <a:pPr lvl="1"/>
            <a:r>
              <a:rPr lang="en-US" sz="2400" dirty="0" smtClean="0"/>
              <a:t>Poor cardiac output and/or blood </a:t>
            </a:r>
            <a:r>
              <a:rPr lang="en-US" sz="2400" dirty="0" smtClean="0"/>
              <a:t>pressure</a:t>
            </a:r>
          </a:p>
          <a:p>
            <a:r>
              <a:rPr lang="en-US" sz="2800" strike="sngStrike" dirty="0" smtClean="0">
                <a:latin typeface="Arial" pitchFamily="34" charset="0"/>
              </a:rPr>
              <a:t>Failure to squeeze the ball</a:t>
            </a:r>
            <a:endParaRPr lang="en-US" sz="2800" strike="sngStrike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title"/>
          </p:nvPr>
        </p:nvSpPr>
        <p:spPr>
          <a:xfrm>
            <a:off x="381000" y="0"/>
            <a:ext cx="4114800" cy="1858963"/>
          </a:xfrm>
        </p:spPr>
        <p:txBody>
          <a:bodyPr/>
          <a:lstStyle/>
          <a:p>
            <a:r>
              <a:rPr lang="en-US" smtClean="0"/>
              <a:t>“Swing-point” Stenosis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63700"/>
            <a:ext cx="5181600" cy="519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0"/>
            <a:ext cx="39624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2886075"/>
            <a:ext cx="39624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257800" cy="1706563"/>
          </a:xfrm>
        </p:spPr>
        <p:txBody>
          <a:bodyPr/>
          <a:lstStyle/>
          <a:p>
            <a:r>
              <a:rPr lang="en-US" smtClean="0"/>
              <a:t>Juxta-Anastomotic Stenosis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27213"/>
            <a:ext cx="6324600" cy="634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0"/>
            <a:ext cx="3886200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2962275"/>
            <a:ext cx="3886200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28600"/>
            <a:ext cx="60198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188" y="2743200"/>
            <a:ext cx="446881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43200"/>
            <a:ext cx="459898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Placeholder 10"/>
          <p:cNvSpPr>
            <a:spLocks noGrp="1"/>
          </p:cNvSpPr>
          <p:nvPr>
            <p:ph type="body" idx="1"/>
          </p:nvPr>
        </p:nvSpPr>
        <p:spPr>
          <a:xfrm>
            <a:off x="304800" y="2057400"/>
            <a:ext cx="4040188" cy="639763"/>
          </a:xfrm>
        </p:spPr>
        <p:txBody>
          <a:bodyPr/>
          <a:lstStyle/>
          <a:p>
            <a:r>
              <a:rPr lang="en-US" smtClean="0"/>
              <a:t>Primary Patency</a:t>
            </a:r>
          </a:p>
        </p:txBody>
      </p:sp>
      <p:sp>
        <p:nvSpPr>
          <p:cNvPr id="21510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4876800" y="2057400"/>
            <a:ext cx="4041775" cy="639763"/>
          </a:xfrm>
        </p:spPr>
        <p:txBody>
          <a:bodyPr/>
          <a:lstStyle/>
          <a:p>
            <a:r>
              <a:rPr lang="en-US" smtClean="0"/>
              <a:t>Assisted Primary Patency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smtClean="0"/>
              <a:t>AVF Maturation:</a:t>
            </a:r>
            <a:br>
              <a:rPr lang="en-US" smtClean="0"/>
            </a:br>
            <a:r>
              <a:rPr lang="en-US" smtClean="0"/>
              <a:t>Competing or Accessory Vein Ligation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438400"/>
            <a:ext cx="479583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2438400"/>
            <a:ext cx="3581400" cy="427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own Arrow 4"/>
          <p:cNvSpPr/>
          <p:nvPr/>
        </p:nvSpPr>
        <p:spPr>
          <a:xfrm>
            <a:off x="3124200" y="3352800"/>
            <a:ext cx="2286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8077200" y="3962400"/>
            <a:ext cx="2286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417954">
            <a:off x="3500438" y="2170113"/>
            <a:ext cx="5151437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969165">
            <a:off x="879475" y="1436688"/>
            <a:ext cx="3916363" cy="412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2" descr="C:\Documents and Settings\Ted Saad\Desktop\Al Ain Nephrology Abu Dhabi 2009\990100_cd8b_625x10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98938"/>
            <a:ext cx="3276600" cy="265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1447800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Balloon Assisted AVF Maturation:</a:t>
            </a:r>
            <a:br>
              <a:rPr lang="en-US" smtClean="0"/>
            </a:br>
            <a:r>
              <a:rPr lang="en-US" smtClean="0"/>
              <a:t>“Silk purse from sows ear?”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1143000"/>
          </a:xfrm>
        </p:spPr>
        <p:txBody>
          <a:bodyPr/>
          <a:lstStyle/>
          <a:p>
            <a:r>
              <a:rPr lang="en-US" smtClean="0"/>
              <a:t>“Balloon Maturation”</a:t>
            </a:r>
            <a:br>
              <a:rPr lang="en-US" smtClean="0"/>
            </a:br>
            <a:r>
              <a:rPr lang="en-US" smtClean="0"/>
              <a:t>Definition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05800" cy="4449763"/>
          </a:xfrm>
        </p:spPr>
        <p:txBody>
          <a:bodyPr/>
          <a:lstStyle/>
          <a:p>
            <a:r>
              <a:rPr lang="en-US" smtClean="0"/>
              <a:t>Use of balloon angioplasty to achieve long-segment vein dilation that has not occurred spontaneously</a:t>
            </a:r>
          </a:p>
          <a:p>
            <a:pPr lvl="1"/>
            <a:r>
              <a:rPr lang="en-US" smtClean="0"/>
              <a:t>Involves the intended fistula puncture zone</a:t>
            </a:r>
          </a:p>
          <a:p>
            <a:pPr lvl="1"/>
            <a:r>
              <a:rPr lang="en-US" smtClean="0"/>
              <a:t>Sequentially larger balloons</a:t>
            </a:r>
          </a:p>
          <a:p>
            <a:r>
              <a:rPr lang="en-US" smtClean="0"/>
              <a:t>Distinct from treatment of focal stenosis</a:t>
            </a:r>
          </a:p>
          <a:p>
            <a:pPr lvl="1"/>
            <a:r>
              <a:rPr lang="en-US" smtClean="0"/>
              <a:t>Juxta-anastomotic or swing-point</a:t>
            </a:r>
          </a:p>
          <a:p>
            <a:r>
              <a:rPr lang="en-US" smtClean="0"/>
              <a:t>Limited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Staged Balloon-Assisted </a:t>
            </a:r>
            <a:r>
              <a:rPr lang="en-US" sz="3600" smtClean="0"/>
              <a:t>Aggressive Maturation (BAM)</a:t>
            </a:r>
          </a:p>
        </p:txBody>
      </p:sp>
      <p:sp>
        <p:nvSpPr>
          <p:cNvPr id="25603" name="Content Placeholder 4"/>
          <p:cNvSpPr>
            <a:spLocks noGrp="1"/>
          </p:cNvSpPr>
          <p:nvPr>
            <p:ph idx="1"/>
          </p:nvPr>
        </p:nvSpPr>
        <p:spPr>
          <a:xfrm>
            <a:off x="533400" y="1752600"/>
            <a:ext cx="8305800" cy="47244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800" smtClean="0"/>
              <a:t>122 patients retrospective</a:t>
            </a:r>
          </a:p>
          <a:p>
            <a:pPr lvl="1">
              <a:spcBef>
                <a:spcPct val="0"/>
              </a:spcBef>
            </a:pPr>
            <a:r>
              <a:rPr lang="en-US" sz="2400" smtClean="0"/>
              <a:t>Class I</a:t>
            </a:r>
          </a:p>
          <a:p>
            <a:pPr lvl="2">
              <a:spcBef>
                <a:spcPct val="0"/>
              </a:spcBef>
            </a:pPr>
            <a:r>
              <a:rPr lang="en-US" sz="2000" smtClean="0"/>
              <a:t>Large (6-8 mm) vein</a:t>
            </a:r>
          </a:p>
          <a:p>
            <a:pPr lvl="2">
              <a:spcBef>
                <a:spcPct val="0"/>
              </a:spcBef>
            </a:pPr>
            <a:r>
              <a:rPr lang="en-US" sz="2000" smtClean="0"/>
              <a:t>&gt; 6 mm deep</a:t>
            </a:r>
          </a:p>
          <a:p>
            <a:pPr lvl="1">
              <a:spcBef>
                <a:spcPct val="0"/>
              </a:spcBef>
            </a:pPr>
            <a:r>
              <a:rPr lang="en-US" sz="2400" smtClean="0"/>
              <a:t>Class II</a:t>
            </a:r>
          </a:p>
          <a:p>
            <a:pPr lvl="2">
              <a:spcBef>
                <a:spcPct val="0"/>
              </a:spcBef>
            </a:pPr>
            <a:r>
              <a:rPr lang="en-US" sz="2000" smtClean="0"/>
              <a:t>Small (2-5 mm) vein</a:t>
            </a:r>
          </a:p>
          <a:p>
            <a:pPr>
              <a:spcBef>
                <a:spcPct val="0"/>
              </a:spcBef>
            </a:pPr>
            <a:r>
              <a:rPr lang="en-US" sz="2800" smtClean="0"/>
              <a:t>Sequential dilation</a:t>
            </a:r>
          </a:p>
          <a:p>
            <a:pPr lvl="1">
              <a:spcBef>
                <a:spcPct val="0"/>
              </a:spcBef>
            </a:pPr>
            <a:r>
              <a:rPr lang="en-US" sz="2400" smtClean="0"/>
              <a:t>Angioplasty at 2-4 week intervals</a:t>
            </a:r>
          </a:p>
          <a:p>
            <a:pPr lvl="2">
              <a:spcBef>
                <a:spcPct val="0"/>
              </a:spcBef>
            </a:pPr>
            <a:r>
              <a:rPr lang="en-US" sz="2000" smtClean="0"/>
              <a:t>Start with at least 6-7 mm diameter balloon</a:t>
            </a:r>
          </a:p>
          <a:p>
            <a:pPr lvl="2">
              <a:spcBef>
                <a:spcPct val="0"/>
              </a:spcBef>
            </a:pPr>
            <a:r>
              <a:rPr lang="en-US" sz="2000" smtClean="0"/>
              <a:t>Successively larger balloons :10-12 mm (max 16 mm)</a:t>
            </a:r>
          </a:p>
          <a:p>
            <a:pPr lvl="2">
              <a:spcBef>
                <a:spcPct val="0"/>
              </a:spcBef>
            </a:pPr>
            <a:r>
              <a:rPr lang="en-US" sz="2000" smtClean="0"/>
              <a:t>Long length balloons for long segment lesions</a:t>
            </a:r>
          </a:p>
          <a:p>
            <a:pPr lvl="1">
              <a:spcBef>
                <a:spcPct val="0"/>
              </a:spcBef>
            </a:pPr>
            <a:r>
              <a:rPr lang="en-US" sz="2400" smtClean="0"/>
              <a:t>Repeated until fistula usable</a:t>
            </a:r>
          </a:p>
          <a:p>
            <a:pPr lvl="1">
              <a:spcBef>
                <a:spcPct val="0"/>
              </a:spcBef>
            </a:pPr>
            <a:r>
              <a:rPr lang="en-US" sz="2400" smtClean="0"/>
              <a:t>Successful maturation: 118/122 (96.7%)</a:t>
            </a:r>
            <a:endParaRPr lang="en-US" smtClean="0"/>
          </a:p>
          <a:p>
            <a:pPr lvl="1"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81000" y="6457950"/>
            <a:ext cx="434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solidFill>
                  <a:schemeClr val="tx2"/>
                </a:solidFill>
              </a:rPr>
              <a:t>Miller et al: JVA 2009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Staged Balloon Assisted Aggressive Maturation Protocol</a:t>
            </a:r>
          </a:p>
        </p:txBody>
      </p:sp>
      <p:pic>
        <p:nvPicPr>
          <p:cNvPr id="2662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057400"/>
            <a:ext cx="59436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Box 6"/>
          <p:cNvSpPr txBox="1">
            <a:spLocks noChangeArrowheads="1"/>
          </p:cNvSpPr>
          <p:nvPr/>
        </p:nvSpPr>
        <p:spPr bwMode="auto">
          <a:xfrm>
            <a:off x="228600" y="4648200"/>
            <a:ext cx="1447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Class I &amp; II Primary Patency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600200" y="4267200"/>
            <a:ext cx="1295400" cy="533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0" name="TextBox 12"/>
          <p:cNvSpPr txBox="1">
            <a:spLocks noChangeArrowheads="1"/>
          </p:cNvSpPr>
          <p:nvPr/>
        </p:nvSpPr>
        <p:spPr bwMode="auto">
          <a:xfrm>
            <a:off x="7696200" y="2819400"/>
            <a:ext cx="1447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Secondary Patencies</a:t>
            </a:r>
          </a:p>
        </p:txBody>
      </p:sp>
      <p:cxnSp>
        <p:nvCxnSpPr>
          <p:cNvPr id="15" name="Straight Arrow Connector 14"/>
          <p:cNvCxnSpPr>
            <a:stCxn id="26630" idx="1"/>
          </p:cNvCxnSpPr>
          <p:nvPr/>
        </p:nvCxnSpPr>
        <p:spPr>
          <a:xfrm rot="10800000" flipV="1">
            <a:off x="5715000" y="3143250"/>
            <a:ext cx="1981200" cy="43815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2" name="Text Box 4"/>
          <p:cNvSpPr txBox="1">
            <a:spLocks noChangeArrowheads="1"/>
          </p:cNvSpPr>
          <p:nvPr/>
        </p:nvSpPr>
        <p:spPr bwMode="auto">
          <a:xfrm>
            <a:off x="381000" y="6457950"/>
            <a:ext cx="434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solidFill>
                  <a:schemeClr val="tx2"/>
                </a:solidFill>
              </a:rPr>
              <a:t>Miller et al: JVA 2009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Interventions to Improve </a:t>
            </a:r>
            <a:br>
              <a:rPr lang="en-US" smtClean="0"/>
            </a:br>
            <a:r>
              <a:rPr lang="en-US" smtClean="0"/>
              <a:t>Fistula Maturation Rates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Meta-analysis</a:t>
            </a:r>
          </a:p>
          <a:p>
            <a:pPr lvl="1"/>
            <a:r>
              <a:rPr lang="en-US" smtClean="0"/>
              <a:t>12 Reports, 745 patients</a:t>
            </a:r>
          </a:p>
          <a:p>
            <a:pPr lvl="1"/>
            <a:r>
              <a:rPr lang="en-US" smtClean="0"/>
              <a:t>Variety of surgical and percutaneous methods</a:t>
            </a:r>
          </a:p>
          <a:p>
            <a:pPr lvl="2"/>
            <a:r>
              <a:rPr lang="en-US" smtClean="0"/>
              <a:t>Angioplasty, stent, thrombectomy</a:t>
            </a:r>
          </a:p>
          <a:p>
            <a:pPr lvl="2"/>
            <a:r>
              <a:rPr lang="en-US" smtClean="0"/>
              <a:t>Branch vein ligation</a:t>
            </a:r>
          </a:p>
          <a:p>
            <a:pPr lvl="2"/>
            <a:r>
              <a:rPr lang="en-US" smtClean="0"/>
              <a:t>Surgical revisions</a:t>
            </a:r>
          </a:p>
          <a:p>
            <a:pPr lvl="1"/>
            <a:r>
              <a:rPr lang="en-US" smtClean="0"/>
              <a:t>86% success in achieving functional fistula</a:t>
            </a:r>
          </a:p>
          <a:p>
            <a:pPr lvl="1"/>
            <a:r>
              <a:rPr lang="en-US" smtClean="0"/>
              <a:t>At 1 year</a:t>
            </a:r>
          </a:p>
          <a:p>
            <a:pPr lvl="2"/>
            <a:r>
              <a:rPr lang="en-US" smtClean="0"/>
              <a:t>Primary patency 51%</a:t>
            </a:r>
          </a:p>
          <a:p>
            <a:pPr lvl="2"/>
            <a:r>
              <a:rPr lang="en-US" smtClean="0"/>
              <a:t>Secondary patency 76%</a:t>
            </a:r>
          </a:p>
          <a:p>
            <a:pPr lvl="1"/>
            <a:endParaRPr lang="en-US" smtClean="0"/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5287963" y="6488113"/>
            <a:ext cx="3856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Voormolen, </a:t>
            </a:r>
            <a:r>
              <a:rPr lang="en-US" i="1"/>
              <a:t>et al., J Vasc Surg </a:t>
            </a:r>
            <a:r>
              <a:rPr lang="en-US"/>
              <a:t>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533400"/>
            <a:ext cx="9144000" cy="5708650"/>
          </a:xfrm>
          <a:noFill/>
        </p:spPr>
      </p:pic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2438400" y="6488113"/>
            <a:ext cx="3856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Voormolen, </a:t>
            </a:r>
            <a:r>
              <a:rPr lang="en-US" i="1"/>
              <a:t>et al., J Vasc Surg </a:t>
            </a:r>
            <a:r>
              <a:rPr lang="en-US"/>
              <a:t>2009</a:t>
            </a:r>
          </a:p>
        </p:txBody>
      </p:sp>
      <p:sp>
        <p:nvSpPr>
          <p:cNvPr id="5" name="Oval 4"/>
          <p:cNvSpPr/>
          <p:nvPr/>
        </p:nvSpPr>
        <p:spPr>
          <a:xfrm rot="5400000">
            <a:off x="4381500" y="-647700"/>
            <a:ext cx="533400" cy="4267200"/>
          </a:xfrm>
          <a:prstGeom prst="ellipse">
            <a:avLst/>
          </a:prstGeom>
          <a:solidFill>
            <a:srgbClr val="FFFF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010400" y="762000"/>
            <a:ext cx="685800" cy="4343400"/>
          </a:xfrm>
          <a:prstGeom prst="ellipse">
            <a:avLst/>
          </a:prstGeom>
          <a:solidFill>
            <a:srgbClr val="FFFF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3009900" y="2781300"/>
            <a:ext cx="3581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525963"/>
          </a:xfrm>
        </p:spPr>
        <p:txBody>
          <a:bodyPr/>
          <a:lstStyle/>
          <a:p>
            <a:r>
              <a:rPr lang="en-US" dirty="0" smtClean="0"/>
              <a:t>Risk factors for FTM  in 422 patients receiving first AVF</a:t>
            </a:r>
          </a:p>
          <a:p>
            <a:r>
              <a:rPr lang="en-US" dirty="0" smtClean="0"/>
              <a:t>Risk Equation</a:t>
            </a:r>
          </a:p>
          <a:p>
            <a:pPr lvl="1"/>
            <a:r>
              <a:rPr lang="en-US" dirty="0" smtClean="0"/>
              <a:t>Age ≥65 </a:t>
            </a:r>
            <a:r>
              <a:rPr lang="en-US" b="1" dirty="0" smtClean="0">
                <a:solidFill>
                  <a:srgbClr val="000000"/>
                </a:solidFill>
              </a:rPr>
              <a:t>(OR: 2.23)</a:t>
            </a:r>
          </a:p>
          <a:p>
            <a:pPr lvl="1"/>
            <a:r>
              <a:rPr lang="en-US" dirty="0" smtClean="0"/>
              <a:t>Peripheral Vascular Disease </a:t>
            </a:r>
            <a:r>
              <a:rPr lang="en-US" b="1" dirty="0" smtClean="0">
                <a:solidFill>
                  <a:srgbClr val="000000"/>
                </a:solidFill>
              </a:rPr>
              <a:t>(OR: 2.97)</a:t>
            </a:r>
          </a:p>
          <a:p>
            <a:pPr lvl="1"/>
            <a:r>
              <a:rPr lang="en-US" dirty="0" smtClean="0"/>
              <a:t>Coronary Artery Disease </a:t>
            </a:r>
            <a:r>
              <a:rPr lang="en-US" b="1" dirty="0" smtClean="0">
                <a:solidFill>
                  <a:srgbClr val="000000"/>
                </a:solidFill>
              </a:rPr>
              <a:t>(OR: 2.83)</a:t>
            </a:r>
          </a:p>
          <a:p>
            <a:pPr lvl="1"/>
            <a:r>
              <a:rPr lang="en-US" dirty="0" smtClean="0"/>
              <a:t>White Race </a:t>
            </a:r>
            <a:r>
              <a:rPr lang="en-US" b="1" dirty="0" smtClean="0">
                <a:solidFill>
                  <a:srgbClr val="FF0000"/>
                </a:solidFill>
              </a:rPr>
              <a:t>(OR: 0.43)</a:t>
            </a:r>
          </a:p>
          <a:p>
            <a:endParaRPr lang="en-US" b="1" dirty="0" smtClean="0"/>
          </a:p>
          <a:p>
            <a:pPr lvl="1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525963"/>
          </a:xfrm>
        </p:spPr>
        <p:txBody>
          <a:bodyPr/>
          <a:lstStyle/>
          <a:p>
            <a:r>
              <a:rPr lang="en-US" dirty="0" smtClean="0"/>
              <a:t>Scoring </a:t>
            </a:r>
            <a:r>
              <a:rPr lang="en-US" dirty="0" smtClean="0"/>
              <a:t>System</a:t>
            </a:r>
          </a:p>
          <a:p>
            <a:pPr lvl="1"/>
            <a:r>
              <a:rPr lang="en-US" dirty="0" smtClean="0"/>
              <a:t>Base score “3”</a:t>
            </a:r>
          </a:p>
          <a:p>
            <a:pPr lvl="1"/>
            <a:r>
              <a:rPr lang="en-US" dirty="0" smtClean="0"/>
              <a:t>Add score for factors</a:t>
            </a:r>
            <a:endParaRPr lang="en-US" dirty="0" smtClean="0"/>
          </a:p>
          <a:p>
            <a:r>
              <a:rPr lang="en-US" dirty="0" smtClean="0"/>
              <a:t>Values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000000"/>
                </a:solidFill>
              </a:rPr>
              <a:t>+2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000000"/>
                </a:solidFill>
              </a:rPr>
              <a:t>+3</a:t>
            </a:r>
          </a:p>
          <a:p>
            <a:pPr lvl="1">
              <a:buNone/>
            </a:pPr>
            <a:endParaRPr lang="en-US" b="1" dirty="0" smtClean="0">
              <a:solidFill>
                <a:srgbClr val="000000"/>
              </a:solidFill>
            </a:endParaRPr>
          </a:p>
          <a:p>
            <a:pPr lvl="1">
              <a:buNone/>
            </a:pPr>
            <a:r>
              <a:rPr lang="en-US" b="1" dirty="0" smtClean="0">
                <a:solidFill>
                  <a:srgbClr val="000000"/>
                </a:solidFill>
              </a:rPr>
              <a:t>+2.5</a:t>
            </a:r>
          </a:p>
          <a:p>
            <a:pPr marL="182880" lvl="1">
              <a:spcBef>
                <a:spcPts val="0"/>
              </a:spcBef>
              <a:buNone/>
            </a:pPr>
            <a:endParaRPr lang="en-US" b="1" dirty="0" smtClean="0"/>
          </a:p>
          <a:p>
            <a:pPr lvl="1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-3</a:t>
            </a: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1486" y="76200"/>
            <a:ext cx="6999514" cy="158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7150" y="1407225"/>
            <a:ext cx="361725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5800" y="6248400"/>
            <a:ext cx="8192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*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Factors NOT correlated with FTM: Diabetes, obesity, gender, smoking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Scoring System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Total Score 0 to 10.5</a:t>
            </a:r>
          </a:p>
          <a:p>
            <a:r>
              <a:rPr lang="en-US" dirty="0" smtClean="0"/>
              <a:t>Risk for Failure to Mature validated in prospective in group of 445 patients receiving first AV Fistula</a:t>
            </a:r>
          </a:p>
          <a:p>
            <a:pPr lvl="1">
              <a:buNone/>
            </a:pPr>
            <a:r>
              <a:rPr lang="en-US" u="sng" dirty="0" smtClean="0"/>
              <a:t>Score	Risk		FTM	Suggested Strategy</a:t>
            </a:r>
          </a:p>
          <a:p>
            <a:pPr lvl="1">
              <a:buNone/>
            </a:pPr>
            <a:r>
              <a:rPr lang="en-US" dirty="0" smtClean="0"/>
              <a:t>≤ 2	Low		24%	PE &amp; Routine mapping</a:t>
            </a:r>
          </a:p>
          <a:p>
            <a:pPr lvl="1">
              <a:buNone/>
            </a:pPr>
            <a:r>
              <a:rPr lang="en-US" dirty="0" smtClean="0"/>
              <a:t>2-3	Moderate	34% 	Add venography</a:t>
            </a:r>
          </a:p>
          <a:p>
            <a:pPr lvl="1">
              <a:buNone/>
            </a:pPr>
            <a:r>
              <a:rPr lang="en-US" dirty="0" smtClean="0"/>
              <a:t>3.1-7.9	High		50%	Intense follow-up</a:t>
            </a:r>
          </a:p>
          <a:p>
            <a:pPr lvl="1">
              <a:buNone/>
            </a:pPr>
            <a:r>
              <a:rPr lang="en-US" dirty="0" smtClean="0"/>
              <a:t>≥ 8	Very High	69%	Consider graft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219200"/>
            <a:ext cx="7112020" cy="4974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6477000"/>
            <a:ext cx="361725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5"/>
          <p:cNvSpPr txBox="1">
            <a:spLocks noChangeArrowheads="1"/>
          </p:cNvSpPr>
          <p:nvPr/>
        </p:nvSpPr>
        <p:spPr bwMode="auto">
          <a:xfrm>
            <a:off x="950913" y="342900"/>
            <a:ext cx="2100262" cy="11477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1100" b="1">
                <a:solidFill>
                  <a:srgbClr val="000000"/>
                </a:solidFill>
                <a:latin typeface="Times New Roman" pitchFamily="18" charset="0"/>
              </a:rPr>
              <a:t>Fistula Creation</a:t>
            </a:r>
          </a:p>
          <a:p>
            <a:r>
              <a:rPr lang="en-US" sz="1300">
                <a:solidFill>
                  <a:srgbClr val="000000"/>
                </a:solidFill>
                <a:latin typeface="Times New Roman" pitchFamily="18" charset="0"/>
              </a:rPr>
              <a:t>Side: Right Left</a:t>
            </a:r>
          </a:p>
          <a:p>
            <a:r>
              <a:rPr lang="en-US" sz="1300">
                <a:solidFill>
                  <a:srgbClr val="000000"/>
                </a:solidFill>
                <a:latin typeface="Times New Roman" pitchFamily="18" charset="0"/>
              </a:rPr>
              <a:t>Site/Type:______________</a:t>
            </a:r>
          </a:p>
          <a:p>
            <a:r>
              <a:rPr lang="en-US" sz="1300">
                <a:solidFill>
                  <a:srgbClr val="000000"/>
                </a:solidFill>
                <a:latin typeface="Times New Roman" pitchFamily="18" charset="0"/>
              </a:rPr>
              <a:t>Surgeon:_______________</a:t>
            </a:r>
          </a:p>
          <a:p>
            <a:r>
              <a:rPr lang="en-US" sz="1300">
                <a:solidFill>
                  <a:srgbClr val="000000"/>
                </a:solidFill>
                <a:latin typeface="Times New Roman" pitchFamily="18" charset="0"/>
              </a:rPr>
              <a:t>Date:__________________</a:t>
            </a:r>
            <a:endParaRPr lang="en-US" sz="1300">
              <a:solidFill>
                <a:srgbClr val="000000"/>
              </a:solidFill>
            </a:endParaRPr>
          </a:p>
        </p:txBody>
      </p:sp>
      <p:sp>
        <p:nvSpPr>
          <p:cNvPr id="27651" name="Text Box 6"/>
          <p:cNvSpPr txBox="1">
            <a:spLocks noChangeArrowheads="1"/>
          </p:cNvSpPr>
          <p:nvPr/>
        </p:nvSpPr>
        <p:spPr bwMode="auto">
          <a:xfrm>
            <a:off x="227013" y="1889125"/>
            <a:ext cx="3544887" cy="11191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 marL="341313" indent="-341313" algn="ctr"/>
            <a:r>
              <a:rPr lang="en-US" sz="1100" b="1">
                <a:solidFill>
                  <a:srgbClr val="000000"/>
                </a:solidFill>
                <a:latin typeface="Times New Roman" pitchFamily="18" charset="0"/>
              </a:rPr>
              <a:t>Examine at 4  weeks</a:t>
            </a:r>
          </a:p>
          <a:p>
            <a:pPr marL="341313" indent="-341313" algn="ctr"/>
            <a:r>
              <a:rPr lang="en-US" sz="1300">
                <a:solidFill>
                  <a:srgbClr val="000000"/>
                </a:solidFill>
                <a:latin typeface="Times New Roman" pitchFamily="18" charset="0"/>
              </a:rPr>
              <a:t>Date:__________</a:t>
            </a:r>
          </a:p>
          <a:p>
            <a:pPr marL="341313" indent="-341313">
              <a:buFontTx/>
              <a:buAutoNum type="arabicPeriod"/>
            </a:pPr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Is fistula adequate size for cannulation (&gt;6 mm)?</a:t>
            </a:r>
          </a:p>
          <a:p>
            <a:pPr marL="341313" indent="-341313">
              <a:buFontTx/>
              <a:buAutoNum type="arabicPeriod"/>
            </a:pPr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Is fistula superficial (&lt;6 mm deep)</a:t>
            </a:r>
          </a:p>
          <a:p>
            <a:pPr marL="341313" indent="-341313">
              <a:buFontTx/>
              <a:buAutoNum type="arabicPeriod"/>
            </a:pPr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Does fistula have a good continuous “thrill” &amp; bruit without excessively pulsatile quality?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27652" name="Text Box 7"/>
          <p:cNvSpPr txBox="1">
            <a:spLocks noChangeArrowheads="1"/>
          </p:cNvSpPr>
          <p:nvPr/>
        </p:nvSpPr>
        <p:spPr bwMode="auto">
          <a:xfrm>
            <a:off x="214313" y="3492500"/>
            <a:ext cx="3571875" cy="13303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 marL="341313" indent="-341313"/>
            <a:r>
              <a:rPr lang="en-US" sz="1200" b="1">
                <a:solidFill>
                  <a:srgbClr val="000000"/>
                </a:solidFill>
                <a:latin typeface="Times New Roman" pitchFamily="18" charset="0"/>
              </a:rPr>
              <a:t>Attempt Needle Cannulation at 8 weeks</a:t>
            </a:r>
          </a:p>
          <a:p>
            <a:pPr marL="341313" indent="-341313" algn="ctr"/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Date:_________</a:t>
            </a:r>
          </a:p>
          <a:p>
            <a:pPr marL="341313" indent="-341313">
              <a:buFontTx/>
              <a:buAutoNum type="arabicPeriod"/>
            </a:pP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Begin single 17 gauge cannulation</a:t>
            </a:r>
          </a:p>
          <a:p>
            <a:pPr marL="341313" indent="-341313">
              <a:buFontTx/>
              <a:buAutoNum type="arabicPeriod"/>
            </a:pP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Advance to 16 gauge and then 2 needles as able</a:t>
            </a:r>
          </a:p>
          <a:p>
            <a:pPr marL="341313" indent="-341313">
              <a:buFontTx/>
              <a:buAutoNum type="arabicPeriod"/>
            </a:pP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Measure access flow after successful 2 needle cannulation (if available)</a:t>
            </a:r>
          </a:p>
          <a:p>
            <a:pPr marL="341313" indent="-341313"/>
            <a:r>
              <a:rPr lang="en-US" sz="1100">
                <a:solidFill>
                  <a:srgbClr val="000000"/>
                </a:solidFill>
              </a:rPr>
              <a:t>Cannulation Protocol available At www.fistulafirst.org</a:t>
            </a:r>
          </a:p>
        </p:txBody>
      </p:sp>
      <p:sp>
        <p:nvSpPr>
          <p:cNvPr id="27653" name="Text Box 8"/>
          <p:cNvSpPr txBox="1">
            <a:spLocks noChangeArrowheads="1"/>
          </p:cNvSpPr>
          <p:nvPr/>
        </p:nvSpPr>
        <p:spPr bwMode="auto">
          <a:xfrm>
            <a:off x="500063" y="5151438"/>
            <a:ext cx="3000375" cy="650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4966" tIns="42483" rIns="84966" bIns="42483"/>
          <a:lstStyle/>
          <a:p>
            <a:pPr algn="ctr"/>
            <a:r>
              <a:rPr lang="en-US" sz="1100" b="1">
                <a:solidFill>
                  <a:srgbClr val="000000"/>
                </a:solidFill>
                <a:latin typeface="Times New Roman" pitchFamily="18" charset="0"/>
              </a:rPr>
              <a:t>Two weeks of continuous successful fistula cannulation?</a:t>
            </a:r>
          </a:p>
          <a:p>
            <a:pPr algn="ctr"/>
            <a:r>
              <a:rPr lang="en-US" sz="1300">
                <a:solidFill>
                  <a:srgbClr val="000000"/>
                </a:solidFill>
                <a:latin typeface="Times New Roman" pitchFamily="18" charset="0"/>
              </a:rPr>
              <a:t>Date:______________</a:t>
            </a:r>
          </a:p>
        </p:txBody>
      </p:sp>
      <p:sp>
        <p:nvSpPr>
          <p:cNvPr id="27654" name="AutoShape 11"/>
          <p:cNvSpPr>
            <a:spLocks noChangeArrowheads="1"/>
          </p:cNvSpPr>
          <p:nvPr/>
        </p:nvSpPr>
        <p:spPr bwMode="auto">
          <a:xfrm>
            <a:off x="3814763" y="2093913"/>
            <a:ext cx="985837" cy="446087"/>
          </a:xfrm>
          <a:prstGeom prst="rightArrow">
            <a:avLst>
              <a:gd name="adj1" fmla="val 50000"/>
              <a:gd name="adj2" fmla="val 54124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966" tIns="42483" rIns="84966" bIns="42483" anchor="ctr"/>
          <a:lstStyle/>
          <a:p>
            <a:endParaRPr lang="en-US"/>
          </a:p>
        </p:txBody>
      </p:sp>
      <p:sp>
        <p:nvSpPr>
          <p:cNvPr id="27655" name="Text Box 14"/>
          <p:cNvSpPr txBox="1">
            <a:spLocks noChangeArrowheads="1"/>
          </p:cNvSpPr>
          <p:nvPr/>
        </p:nvSpPr>
        <p:spPr bwMode="auto">
          <a:xfrm>
            <a:off x="4857750" y="1463675"/>
            <a:ext cx="3214688" cy="1539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4966" tIns="42483" rIns="84966" bIns="42483"/>
          <a:lstStyle/>
          <a:p>
            <a:pPr marL="317500" indent="-317500" algn="ctr"/>
            <a:r>
              <a:rPr lang="en-US" sz="1100" b="1">
                <a:solidFill>
                  <a:srgbClr val="000000"/>
                </a:solidFill>
                <a:latin typeface="Times New Roman" pitchFamily="18" charset="0"/>
              </a:rPr>
              <a:t>Refer to Interventionalist or Surgeon for evaluation and possible ultrasound examination or fistulogram.  </a:t>
            </a:r>
          </a:p>
          <a:p>
            <a:pPr marL="317500" indent="-317500"/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Potential problems include: </a:t>
            </a:r>
          </a:p>
          <a:p>
            <a:pPr marL="317500" indent="-317500">
              <a:buFontTx/>
              <a:buAutoNum type="arabicPeriod"/>
            </a:pPr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Inadequate inflow</a:t>
            </a:r>
          </a:p>
          <a:p>
            <a:pPr marL="317500" indent="-317500">
              <a:buFontTx/>
              <a:buAutoNum type="arabicPeriod"/>
            </a:pPr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Venous outflow stenosis</a:t>
            </a:r>
          </a:p>
          <a:p>
            <a:pPr marL="317500" indent="-317500">
              <a:buFontTx/>
              <a:buAutoNum type="arabicPeriod"/>
            </a:pPr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“Deep” fistula requiring transposition. </a:t>
            </a:r>
          </a:p>
          <a:p>
            <a:pPr marL="317500" indent="-317500">
              <a:buFontTx/>
              <a:buAutoNum type="arabicPeriod"/>
            </a:pPr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Accessory veins limiting flow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7656" name="Text Box 15"/>
          <p:cNvSpPr txBox="1">
            <a:spLocks noChangeArrowheads="1"/>
          </p:cNvSpPr>
          <p:nvPr/>
        </p:nvSpPr>
        <p:spPr bwMode="auto">
          <a:xfrm>
            <a:off x="4964113" y="3352800"/>
            <a:ext cx="3000375" cy="8397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4966" tIns="42483" rIns="84966" bIns="42483"/>
          <a:lstStyle/>
          <a:p>
            <a:pPr algn="ctr"/>
            <a:r>
              <a:rPr lang="en-US" sz="1100" b="1">
                <a:solidFill>
                  <a:srgbClr val="000000"/>
                </a:solidFill>
                <a:latin typeface="Times New Roman" pitchFamily="18" charset="0"/>
              </a:rPr>
              <a:t>Re-examine 4 weeks after intervention, or per recommendations of interventionalist</a:t>
            </a:r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  <a:p>
            <a:r>
              <a:rPr lang="en-US" sz="1300">
                <a:solidFill>
                  <a:srgbClr val="000000"/>
                </a:solidFill>
                <a:latin typeface="Times New Roman" pitchFamily="18" charset="0"/>
              </a:rPr>
              <a:t>Date:____________</a:t>
            </a:r>
          </a:p>
          <a:p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Attempt fistula cannulation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27657" name="AutoShape 16"/>
          <p:cNvSpPr>
            <a:spLocks noChangeArrowheads="1"/>
          </p:cNvSpPr>
          <p:nvPr/>
        </p:nvSpPr>
        <p:spPr bwMode="auto">
          <a:xfrm flipH="1">
            <a:off x="3881438" y="3562350"/>
            <a:ext cx="987425" cy="446088"/>
          </a:xfrm>
          <a:prstGeom prst="rightArrow">
            <a:avLst>
              <a:gd name="adj1" fmla="val 50000"/>
              <a:gd name="adj2" fmla="val 54211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966" tIns="42483" rIns="84966" bIns="42483" anchor="ctr"/>
          <a:lstStyle/>
          <a:p>
            <a:endParaRPr lang="en-US"/>
          </a:p>
        </p:txBody>
      </p:sp>
      <p:sp>
        <p:nvSpPr>
          <p:cNvPr id="27658" name="AutoShape 17"/>
          <p:cNvSpPr>
            <a:spLocks noChangeArrowheads="1"/>
          </p:cNvSpPr>
          <p:nvPr/>
        </p:nvSpPr>
        <p:spPr bwMode="auto">
          <a:xfrm rot="5400000">
            <a:off x="1866901" y="1463675"/>
            <a:ext cx="266700" cy="45402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966" tIns="42483" rIns="84966" bIns="42483" anchor="ctr"/>
          <a:lstStyle/>
          <a:p>
            <a:endParaRPr lang="en-US"/>
          </a:p>
        </p:txBody>
      </p:sp>
      <p:sp>
        <p:nvSpPr>
          <p:cNvPr id="27659" name="AutoShape 19"/>
          <p:cNvSpPr>
            <a:spLocks noChangeArrowheads="1"/>
          </p:cNvSpPr>
          <p:nvPr/>
        </p:nvSpPr>
        <p:spPr bwMode="auto">
          <a:xfrm rot="5400000">
            <a:off x="1901826" y="4760912"/>
            <a:ext cx="196850" cy="45402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966" tIns="42483" rIns="84966" bIns="42483" anchor="ctr"/>
          <a:lstStyle/>
          <a:p>
            <a:endParaRPr lang="en-US"/>
          </a:p>
        </p:txBody>
      </p:sp>
      <p:sp>
        <p:nvSpPr>
          <p:cNvPr id="27660" name="AutoShape 20"/>
          <p:cNvSpPr>
            <a:spLocks noChangeArrowheads="1"/>
          </p:cNvSpPr>
          <p:nvPr/>
        </p:nvSpPr>
        <p:spPr bwMode="auto">
          <a:xfrm rot="5400000">
            <a:off x="1826419" y="5660232"/>
            <a:ext cx="349250" cy="77946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lIns="84966" tIns="42483" rIns="84966" bIns="42483" anchor="ctr"/>
          <a:lstStyle/>
          <a:p>
            <a:pPr algn="ctr"/>
            <a:endParaRPr lang="en-US"/>
          </a:p>
        </p:txBody>
      </p:sp>
      <p:sp>
        <p:nvSpPr>
          <p:cNvPr id="27661" name="Text Box 21"/>
          <p:cNvSpPr txBox="1">
            <a:spLocks noChangeArrowheads="1"/>
          </p:cNvSpPr>
          <p:nvPr/>
        </p:nvSpPr>
        <p:spPr bwMode="auto">
          <a:xfrm>
            <a:off x="4000500" y="5102225"/>
            <a:ext cx="1785938" cy="5603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4966" tIns="42483" rIns="84966" bIns="42483"/>
          <a:lstStyle/>
          <a:p>
            <a:r>
              <a:rPr lang="en-US" sz="1100" b="1">
                <a:solidFill>
                  <a:srgbClr val="000000"/>
                </a:solidFill>
                <a:latin typeface="Times New Roman" pitchFamily="18" charset="0"/>
              </a:rPr>
              <a:t>Refer to Interventionalist or Surgeon for evaluation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7662" name="AutoShape 22"/>
          <p:cNvSpPr>
            <a:spLocks noChangeArrowheads="1"/>
          </p:cNvSpPr>
          <p:nvPr/>
        </p:nvSpPr>
        <p:spPr bwMode="auto">
          <a:xfrm>
            <a:off x="3535363" y="5172075"/>
            <a:ext cx="428625" cy="420688"/>
          </a:xfrm>
          <a:prstGeom prst="rightArrow">
            <a:avLst>
              <a:gd name="adj1" fmla="val 50000"/>
              <a:gd name="adj2" fmla="val 24953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966" tIns="42483" rIns="84966" bIns="42483" anchor="ctr"/>
          <a:lstStyle/>
          <a:p>
            <a:endParaRPr lang="en-US"/>
          </a:p>
        </p:txBody>
      </p:sp>
      <p:sp>
        <p:nvSpPr>
          <p:cNvPr id="27663" name="Text Box 23"/>
          <p:cNvSpPr txBox="1">
            <a:spLocks noChangeArrowheads="1"/>
          </p:cNvSpPr>
          <p:nvPr/>
        </p:nvSpPr>
        <p:spPr bwMode="auto">
          <a:xfrm>
            <a:off x="6286500" y="4611688"/>
            <a:ext cx="2643188" cy="2170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4966" tIns="42483" rIns="84966" bIns="42483"/>
          <a:lstStyle/>
          <a:p>
            <a:pPr algn="ctr"/>
            <a:r>
              <a:rPr lang="en-US" sz="1100" b="1">
                <a:solidFill>
                  <a:srgbClr val="000000"/>
                </a:solidFill>
                <a:latin typeface="Times New Roman" pitchFamily="18" charset="0"/>
              </a:rPr>
              <a:t>After evaluation and/or intervention, attempt cannulation protocol.</a:t>
            </a:r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If still not successful, patient should be referred back for re-evaluation </a:t>
            </a:r>
          </a:p>
          <a:p>
            <a:r>
              <a:rPr lang="en-US" sz="1100">
                <a:solidFill>
                  <a:srgbClr val="000000"/>
                </a:solidFill>
                <a:latin typeface="Times New Roman" pitchFamily="18" charset="0"/>
              </a:rPr>
              <a:t>every four weeks.  Log dates here for interventional evaluation.</a:t>
            </a:r>
          </a:p>
          <a:p>
            <a:r>
              <a:rPr lang="en-US" sz="1300">
                <a:solidFill>
                  <a:srgbClr val="000000"/>
                </a:solidFill>
                <a:latin typeface="Times New Roman" pitchFamily="18" charset="0"/>
              </a:rPr>
              <a:t>Date_____________</a:t>
            </a:r>
          </a:p>
          <a:p>
            <a:r>
              <a:rPr lang="en-US" sz="1300">
                <a:solidFill>
                  <a:srgbClr val="000000"/>
                </a:solidFill>
                <a:latin typeface="Times New Roman" pitchFamily="18" charset="0"/>
              </a:rPr>
              <a:t>Date_____________</a:t>
            </a:r>
          </a:p>
          <a:p>
            <a:r>
              <a:rPr lang="en-US" sz="1300">
                <a:solidFill>
                  <a:srgbClr val="000000"/>
                </a:solidFill>
                <a:latin typeface="Times New Roman" pitchFamily="18" charset="0"/>
              </a:rPr>
              <a:t>Date_____________</a:t>
            </a:r>
          </a:p>
          <a:p>
            <a:r>
              <a:rPr lang="en-US" sz="1300">
                <a:solidFill>
                  <a:srgbClr val="000000"/>
                </a:solidFill>
                <a:latin typeface="Times New Roman" pitchFamily="18" charset="0"/>
              </a:rPr>
              <a:t>Date_____________</a:t>
            </a:r>
          </a:p>
          <a:p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27664" name="AutoShape 25"/>
          <p:cNvSpPr>
            <a:spLocks noChangeArrowheads="1"/>
          </p:cNvSpPr>
          <p:nvPr/>
        </p:nvSpPr>
        <p:spPr bwMode="auto">
          <a:xfrm flipH="1">
            <a:off x="5489575" y="6265863"/>
            <a:ext cx="700088" cy="446087"/>
          </a:xfrm>
          <a:prstGeom prst="rightArrow">
            <a:avLst>
              <a:gd name="adj1" fmla="val 50000"/>
              <a:gd name="adj2" fmla="val 38436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966" tIns="42483" rIns="84966" bIns="42483" anchor="ctr"/>
          <a:lstStyle/>
          <a:p>
            <a:endParaRPr lang="en-US"/>
          </a:p>
        </p:txBody>
      </p:sp>
      <p:sp>
        <p:nvSpPr>
          <p:cNvPr id="27665" name="AutoShape 27"/>
          <p:cNvSpPr>
            <a:spLocks noChangeArrowheads="1"/>
          </p:cNvSpPr>
          <p:nvPr/>
        </p:nvSpPr>
        <p:spPr bwMode="auto">
          <a:xfrm flipH="1">
            <a:off x="2667000" y="6265863"/>
            <a:ext cx="701675" cy="446087"/>
          </a:xfrm>
          <a:prstGeom prst="rightArrow">
            <a:avLst>
              <a:gd name="adj1" fmla="val 50000"/>
              <a:gd name="adj2" fmla="val 38523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966" tIns="42483" rIns="84966" bIns="42483" anchor="ctr"/>
          <a:lstStyle/>
          <a:p>
            <a:endParaRPr lang="en-US"/>
          </a:p>
        </p:txBody>
      </p:sp>
      <p:sp>
        <p:nvSpPr>
          <p:cNvPr id="27666" name="Text Box 29"/>
          <p:cNvSpPr txBox="1">
            <a:spLocks noChangeArrowheads="1"/>
          </p:cNvSpPr>
          <p:nvPr/>
        </p:nvSpPr>
        <p:spPr bwMode="auto">
          <a:xfrm flipH="1">
            <a:off x="1751013" y="5897563"/>
            <a:ext cx="50006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4966" tIns="42483" rIns="84966" bIns="42483">
            <a:spAutoFit/>
          </a:bodyPr>
          <a:lstStyle/>
          <a:p>
            <a:r>
              <a:rPr lang="en-US" sz="1300" b="1">
                <a:solidFill>
                  <a:schemeClr val="bg2"/>
                </a:solidFill>
              </a:rPr>
              <a:t>Yes</a:t>
            </a:r>
          </a:p>
        </p:txBody>
      </p:sp>
      <p:sp>
        <p:nvSpPr>
          <p:cNvPr id="27667" name="Text Box 30"/>
          <p:cNvSpPr txBox="1">
            <a:spLocks noChangeArrowheads="1"/>
          </p:cNvSpPr>
          <p:nvPr/>
        </p:nvSpPr>
        <p:spPr bwMode="auto">
          <a:xfrm flipH="1">
            <a:off x="3554413" y="5241925"/>
            <a:ext cx="6604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4966" tIns="42483" rIns="84966" bIns="42483">
            <a:spAutoFit/>
          </a:bodyPr>
          <a:lstStyle/>
          <a:p>
            <a:r>
              <a:rPr lang="en-US" sz="1300" b="1">
                <a:solidFill>
                  <a:schemeClr val="bg2"/>
                </a:solidFill>
              </a:rPr>
              <a:t>No</a:t>
            </a:r>
          </a:p>
        </p:txBody>
      </p:sp>
      <p:sp>
        <p:nvSpPr>
          <p:cNvPr id="27668" name="AutoShape 31"/>
          <p:cNvSpPr>
            <a:spLocks noChangeArrowheads="1"/>
          </p:cNvSpPr>
          <p:nvPr/>
        </p:nvSpPr>
        <p:spPr bwMode="auto">
          <a:xfrm rot="5400000">
            <a:off x="1824832" y="2858293"/>
            <a:ext cx="349250" cy="78581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lIns="84966" tIns="42483" rIns="84966" bIns="42483" anchor="ctr"/>
          <a:lstStyle/>
          <a:p>
            <a:pPr algn="ctr"/>
            <a:endParaRPr lang="en-US"/>
          </a:p>
        </p:txBody>
      </p:sp>
      <p:sp>
        <p:nvSpPr>
          <p:cNvPr id="27669" name="Text Box 32"/>
          <p:cNvSpPr txBox="1">
            <a:spLocks noChangeArrowheads="1"/>
          </p:cNvSpPr>
          <p:nvPr/>
        </p:nvSpPr>
        <p:spPr bwMode="auto">
          <a:xfrm flipH="1">
            <a:off x="1751013" y="3073400"/>
            <a:ext cx="5000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4966" tIns="42483" rIns="84966" bIns="42483">
            <a:spAutoFit/>
          </a:bodyPr>
          <a:lstStyle/>
          <a:p>
            <a:r>
              <a:rPr lang="en-US" sz="1300" b="1">
                <a:solidFill>
                  <a:schemeClr val="bg2"/>
                </a:solidFill>
              </a:rPr>
              <a:t>Yes</a:t>
            </a:r>
          </a:p>
        </p:txBody>
      </p:sp>
      <p:sp>
        <p:nvSpPr>
          <p:cNvPr id="27670" name="Text Box 33"/>
          <p:cNvSpPr txBox="1">
            <a:spLocks noChangeArrowheads="1"/>
          </p:cNvSpPr>
          <p:nvPr/>
        </p:nvSpPr>
        <p:spPr bwMode="auto">
          <a:xfrm flipH="1">
            <a:off x="4071938" y="2171700"/>
            <a:ext cx="5000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4966" tIns="42483" rIns="84966" bIns="42483">
            <a:spAutoFit/>
          </a:bodyPr>
          <a:lstStyle/>
          <a:p>
            <a:r>
              <a:rPr lang="en-US" sz="1300" b="1">
                <a:solidFill>
                  <a:schemeClr val="bg2"/>
                </a:solidFill>
              </a:rPr>
              <a:t>No</a:t>
            </a:r>
          </a:p>
        </p:txBody>
      </p:sp>
      <p:sp>
        <p:nvSpPr>
          <p:cNvPr id="27671" name="AutoShape 34"/>
          <p:cNvSpPr>
            <a:spLocks noChangeArrowheads="1"/>
          </p:cNvSpPr>
          <p:nvPr/>
        </p:nvSpPr>
        <p:spPr bwMode="auto">
          <a:xfrm rot="5400000">
            <a:off x="6331744" y="2950369"/>
            <a:ext cx="266700" cy="45561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966" tIns="42483" rIns="84966" bIns="42483" anchor="ctr"/>
          <a:lstStyle/>
          <a:p>
            <a:endParaRPr lang="en-US"/>
          </a:p>
        </p:txBody>
      </p:sp>
      <p:sp>
        <p:nvSpPr>
          <p:cNvPr id="4132" name="Text Box 36"/>
          <p:cNvSpPr txBox="1">
            <a:spLocks noChangeArrowheads="1"/>
          </p:cNvSpPr>
          <p:nvPr/>
        </p:nvSpPr>
        <p:spPr bwMode="auto">
          <a:xfrm>
            <a:off x="3276600" y="609600"/>
            <a:ext cx="58674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4966" tIns="42483" rIns="84966" bIns="42483">
            <a:spAutoFit/>
          </a:bodyPr>
          <a:lstStyle/>
          <a:p>
            <a:pPr defTabSz="914565">
              <a:spcBef>
                <a:spcPct val="50000"/>
              </a:spcBef>
              <a:defRPr/>
            </a:pP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Fistula Maturation Protocol</a:t>
            </a:r>
          </a:p>
        </p:txBody>
      </p:sp>
      <p:sp>
        <p:nvSpPr>
          <p:cNvPr id="27673" name="Text Box 37"/>
          <p:cNvSpPr txBox="1">
            <a:spLocks noChangeArrowheads="1"/>
          </p:cNvSpPr>
          <p:nvPr/>
        </p:nvSpPr>
        <p:spPr bwMode="auto">
          <a:xfrm>
            <a:off x="1357313" y="6291263"/>
            <a:ext cx="1285875" cy="420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4966" tIns="42483" rIns="84966" bIns="42483"/>
          <a:lstStyle/>
          <a:p>
            <a:pPr algn="ctr"/>
            <a:r>
              <a:rPr lang="en-US" sz="1100" b="1">
                <a:solidFill>
                  <a:srgbClr val="000000"/>
                </a:solidFill>
                <a:latin typeface="Times New Roman" pitchFamily="18" charset="0"/>
              </a:rPr>
              <a:t>Schedule catheter removal</a:t>
            </a:r>
            <a:endParaRPr lang="en-US" sz="1700" b="1">
              <a:solidFill>
                <a:srgbClr val="000000"/>
              </a:solidFill>
            </a:endParaRPr>
          </a:p>
        </p:txBody>
      </p:sp>
      <p:sp>
        <p:nvSpPr>
          <p:cNvPr id="27674" name="Text Box 40"/>
          <p:cNvSpPr txBox="1">
            <a:spLocks noChangeArrowheads="1"/>
          </p:cNvSpPr>
          <p:nvPr/>
        </p:nvSpPr>
        <p:spPr bwMode="auto">
          <a:xfrm>
            <a:off x="3465513" y="6335713"/>
            <a:ext cx="1928812" cy="3746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4966" tIns="42483" rIns="84966" bIns="42483"/>
          <a:lstStyle/>
          <a:p>
            <a:pPr algn="ctr"/>
            <a:r>
              <a:rPr lang="en-US" sz="1100" b="1">
                <a:solidFill>
                  <a:srgbClr val="000000"/>
                </a:solidFill>
                <a:latin typeface="Times New Roman" pitchFamily="18" charset="0"/>
              </a:rPr>
              <a:t>Successful cannulation?</a:t>
            </a:r>
            <a:endParaRPr lang="en-US" sz="11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75" name="AutoShape 42"/>
          <p:cNvSpPr>
            <a:spLocks noChangeArrowheads="1"/>
          </p:cNvSpPr>
          <p:nvPr/>
        </p:nvSpPr>
        <p:spPr bwMode="auto">
          <a:xfrm>
            <a:off x="5821363" y="5172075"/>
            <a:ext cx="428625" cy="420688"/>
          </a:xfrm>
          <a:prstGeom prst="rightArrow">
            <a:avLst>
              <a:gd name="adj1" fmla="val 50000"/>
              <a:gd name="adj2" fmla="val 24953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966" tIns="42483" rIns="84966" bIns="42483" anchor="ctr"/>
          <a:lstStyle/>
          <a:p>
            <a:endParaRPr lang="en-US"/>
          </a:p>
        </p:txBody>
      </p:sp>
      <p:pic>
        <p:nvPicPr>
          <p:cNvPr id="27676" name="Picture 5" descr="C:\Documents and Settings\Ted Saad\Desktop\Library\Vascular Access Societies\Society Logos\Fistula First logo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4700" y="15875"/>
            <a:ext cx="20193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Oval 28"/>
          <p:cNvSpPr/>
          <p:nvPr/>
        </p:nvSpPr>
        <p:spPr>
          <a:xfrm>
            <a:off x="1143000" y="1828800"/>
            <a:ext cx="1828800" cy="3810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953000" y="3276600"/>
            <a:ext cx="3124200" cy="533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198688" y="3440113"/>
            <a:ext cx="914400" cy="3810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7200" y="5105400"/>
            <a:ext cx="990600" cy="3810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Fistula Maturation in CKD Patients not yet Receiving HD</a:t>
            </a:r>
          </a:p>
        </p:txBody>
      </p:sp>
      <p:sp>
        <p:nvSpPr>
          <p:cNvPr id="28675" name="Content Placeholder 3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495800" cy="4525963"/>
          </a:xfrm>
        </p:spPr>
        <p:txBody>
          <a:bodyPr/>
          <a:lstStyle/>
          <a:p>
            <a:r>
              <a:rPr lang="en-US" sz="2400" smtClean="0"/>
              <a:t>Reports demonstrate effective imaging, low risk for CIN with low-dose contrast in CKD patients</a:t>
            </a:r>
          </a:p>
          <a:p>
            <a:pPr lvl="1"/>
            <a:r>
              <a:rPr lang="en-US" sz="2000" smtClean="0"/>
              <a:t>Asif et al, Semin Dial 18:239-242, 2005	</a:t>
            </a:r>
          </a:p>
          <a:p>
            <a:pPr lvl="2"/>
            <a:r>
              <a:rPr lang="en-US" sz="1600" smtClean="0"/>
              <a:t>25 patients CKD 4 or 5</a:t>
            </a:r>
          </a:p>
          <a:p>
            <a:pPr lvl="2"/>
            <a:r>
              <a:rPr lang="en-US" sz="1600" smtClean="0"/>
              <a:t>Venography using 10-20 cc</a:t>
            </a:r>
          </a:p>
          <a:p>
            <a:pPr lvl="2"/>
            <a:r>
              <a:rPr lang="en-US" sz="1600" smtClean="0"/>
              <a:t>No CIN</a:t>
            </a:r>
          </a:p>
          <a:p>
            <a:pPr lvl="1"/>
            <a:r>
              <a:rPr lang="en-US" sz="2000" smtClean="0"/>
              <a:t>Kian et al., KI 69:1444-9, 2006</a:t>
            </a:r>
          </a:p>
          <a:p>
            <a:pPr lvl="2"/>
            <a:r>
              <a:rPr lang="en-US" sz="1600" smtClean="0"/>
              <a:t>34 patients CKD-4</a:t>
            </a:r>
          </a:p>
          <a:p>
            <a:pPr lvl="2"/>
            <a:r>
              <a:rPr lang="en-US" sz="1600" smtClean="0"/>
              <a:t>65 studies</a:t>
            </a:r>
          </a:p>
          <a:p>
            <a:pPr lvl="2"/>
            <a:r>
              <a:rPr lang="en-US" sz="1600" smtClean="0"/>
              <a:t>Mean contrast volume 7.8 cc</a:t>
            </a:r>
          </a:p>
          <a:p>
            <a:pPr lvl="2"/>
            <a:r>
              <a:rPr lang="en-US" sz="1600" smtClean="0"/>
              <a:t>CIN in 4.6% at one week, no sequelae, returned to baseline</a:t>
            </a:r>
            <a:endParaRPr lang="en-US" sz="1400" smtClean="0"/>
          </a:p>
          <a:p>
            <a:pPr lvl="2"/>
            <a:endParaRPr lang="en-US" sz="1600" smtClean="0"/>
          </a:p>
          <a:p>
            <a:pPr lvl="2"/>
            <a:endParaRPr lang="en-US" sz="1600" smtClean="0"/>
          </a:p>
        </p:txBody>
      </p:sp>
      <p:sp>
        <p:nvSpPr>
          <p:cNvPr id="28676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1000" cy="4525963"/>
          </a:xfrm>
        </p:spPr>
        <p:txBody>
          <a:bodyPr/>
          <a:lstStyle/>
          <a:p>
            <a:r>
              <a:rPr lang="en-US" smtClean="0"/>
              <a:t>Recommend:</a:t>
            </a:r>
          </a:p>
          <a:p>
            <a:pPr lvl="1"/>
            <a:r>
              <a:rPr lang="en-US" smtClean="0"/>
              <a:t>Treat AVF maturation failure in CKD patients similar to ESRD</a:t>
            </a:r>
          </a:p>
          <a:p>
            <a:pPr lvl="1"/>
            <a:r>
              <a:rPr lang="en-US" smtClean="0"/>
              <a:t>Low volume contrast</a:t>
            </a:r>
          </a:p>
          <a:p>
            <a:pPr lvl="2"/>
            <a:r>
              <a:rPr lang="en-US" smtClean="0"/>
              <a:t>Targeted imaging</a:t>
            </a:r>
          </a:p>
          <a:p>
            <a:pPr lvl="1"/>
            <a:r>
              <a:rPr lang="en-US" smtClean="0"/>
              <a:t>Be relatively patient</a:t>
            </a:r>
          </a:p>
          <a:p>
            <a:pPr lvl="2"/>
            <a:r>
              <a:rPr lang="en-US" smtClean="0"/>
              <a:t>Don’t wait for thrombosis</a:t>
            </a:r>
          </a:p>
          <a:p>
            <a:pPr lvl="2"/>
            <a:r>
              <a:rPr lang="en-US" smtClean="0"/>
              <a:t>Don’t wait until needed to start HD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829912">
            <a:off x="1716088" y="3884613"/>
            <a:ext cx="1944687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685714">
            <a:off x="68263" y="4143375"/>
            <a:ext cx="224155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615772">
            <a:off x="2717800" y="2451100"/>
            <a:ext cx="2601913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2382974">
            <a:off x="4826000" y="1347788"/>
            <a:ext cx="34607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-2237993">
            <a:off x="6116638" y="782638"/>
            <a:ext cx="2914650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0" y="0"/>
            <a:ext cx="4572000" cy="17827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What does one do with this fistula?!</a:t>
            </a:r>
            <a:endParaRPr lang="en-US" dirty="0"/>
          </a:p>
        </p:txBody>
      </p:sp>
      <p:sp>
        <p:nvSpPr>
          <p:cNvPr id="29704" name="Content Placeholder 12"/>
          <p:cNvSpPr>
            <a:spLocks noGrp="1"/>
          </p:cNvSpPr>
          <p:nvPr>
            <p:ph sz="half" idx="2"/>
          </p:nvPr>
        </p:nvSpPr>
        <p:spPr>
          <a:xfrm>
            <a:off x="4419600" y="5181600"/>
            <a:ext cx="4267200" cy="1524000"/>
          </a:xfrm>
        </p:spPr>
        <p:txBody>
          <a:bodyPr/>
          <a:lstStyle/>
          <a:p>
            <a:r>
              <a:rPr lang="en-US" smtClean="0"/>
              <a:t>Vein deep</a:t>
            </a:r>
          </a:p>
          <a:p>
            <a:r>
              <a:rPr lang="en-US" smtClean="0"/>
              <a:t>Chronic steroid skin changes</a:t>
            </a:r>
          </a:p>
        </p:txBody>
      </p:sp>
      <p:sp>
        <p:nvSpPr>
          <p:cNvPr id="29705" name="TextBox 8"/>
          <p:cNvSpPr txBox="1">
            <a:spLocks noChangeArrowheads="1"/>
          </p:cNvSpPr>
          <p:nvPr/>
        </p:nvSpPr>
        <p:spPr bwMode="auto">
          <a:xfrm>
            <a:off x="2590800" y="5257800"/>
            <a:ext cx="16462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Tortuous </a:t>
            </a:r>
          </a:p>
          <a:p>
            <a:r>
              <a:rPr lang="en-US"/>
              <a:t>Cephalic vein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16200000" flipV="1">
            <a:off x="2667000" y="4800600"/>
            <a:ext cx="609600" cy="30480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7" name="TextBox 25"/>
          <p:cNvSpPr txBox="1">
            <a:spLocks noChangeArrowheads="1"/>
          </p:cNvSpPr>
          <p:nvPr/>
        </p:nvSpPr>
        <p:spPr bwMode="auto">
          <a:xfrm>
            <a:off x="990600" y="2286000"/>
            <a:ext cx="20701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Needle site</a:t>
            </a:r>
          </a:p>
          <a:p>
            <a:r>
              <a:rPr lang="en-US"/>
              <a:t>pseudoaneurysms</a:t>
            </a:r>
          </a:p>
        </p:txBody>
      </p:sp>
      <p:pic>
        <p:nvPicPr>
          <p:cNvPr id="29708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1925987">
            <a:off x="1049338" y="3743325"/>
            <a:ext cx="1209675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9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-2008374">
            <a:off x="1438275" y="3949700"/>
            <a:ext cx="1435100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>
          <a:xfrm>
            <a:off x="2057400" y="3124200"/>
            <a:ext cx="990600" cy="91440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H="1">
            <a:off x="1524000" y="3657600"/>
            <a:ext cx="1295400" cy="22860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2" name="TextBox 30"/>
          <p:cNvSpPr txBox="1">
            <a:spLocks noChangeArrowheads="1"/>
          </p:cNvSpPr>
          <p:nvPr/>
        </p:nvSpPr>
        <p:spPr bwMode="auto">
          <a:xfrm>
            <a:off x="228600" y="3124200"/>
            <a:ext cx="152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Collateral or accessory veins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1066800" y="3810000"/>
            <a:ext cx="304800" cy="7620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4" name="TextBox 35"/>
          <p:cNvSpPr txBox="1">
            <a:spLocks noChangeArrowheads="1"/>
          </p:cNvSpPr>
          <p:nvPr/>
        </p:nvSpPr>
        <p:spPr bwMode="auto">
          <a:xfrm>
            <a:off x="6248400" y="4572000"/>
            <a:ext cx="2057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Collateral veins to basilic system</a:t>
            </a:r>
          </a:p>
        </p:txBody>
      </p:sp>
      <p:sp>
        <p:nvSpPr>
          <p:cNvPr id="29715" name="TextBox 36"/>
          <p:cNvSpPr txBox="1">
            <a:spLocks noChangeArrowheads="1"/>
          </p:cNvSpPr>
          <p:nvPr/>
        </p:nvSpPr>
        <p:spPr bwMode="auto">
          <a:xfrm>
            <a:off x="4419600" y="838200"/>
            <a:ext cx="1447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Variant arch to external jugular vein</a:t>
            </a:r>
          </a:p>
        </p:txBody>
      </p:sp>
      <p:cxnSp>
        <p:nvCxnSpPr>
          <p:cNvPr id="38" name="Straight Arrow Connector 37"/>
          <p:cNvCxnSpPr>
            <a:stCxn id="29715" idx="3"/>
          </p:cNvCxnSpPr>
          <p:nvPr/>
        </p:nvCxnSpPr>
        <p:spPr>
          <a:xfrm>
            <a:off x="5867400" y="1300163"/>
            <a:ext cx="381000" cy="681037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7" name="TextBox 39"/>
          <p:cNvSpPr txBox="1">
            <a:spLocks noChangeArrowheads="1"/>
          </p:cNvSpPr>
          <p:nvPr/>
        </p:nvSpPr>
        <p:spPr bwMode="auto">
          <a:xfrm>
            <a:off x="5257800" y="304800"/>
            <a:ext cx="1374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Stenosis</a:t>
            </a:r>
          </a:p>
        </p:txBody>
      </p:sp>
      <p:cxnSp>
        <p:nvCxnSpPr>
          <p:cNvPr id="42" name="Straight Arrow Connector 41"/>
          <p:cNvCxnSpPr>
            <a:stCxn id="29717" idx="2"/>
          </p:cNvCxnSpPr>
          <p:nvPr/>
        </p:nvCxnSpPr>
        <p:spPr>
          <a:xfrm rot="16200000" flipH="1">
            <a:off x="6167438" y="452438"/>
            <a:ext cx="849312" cy="1293812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0800000">
            <a:off x="6553200" y="4038600"/>
            <a:ext cx="647700" cy="53340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to do with this fistula?</a:t>
            </a:r>
          </a:p>
        </p:txBody>
      </p:sp>
      <p:sp>
        <p:nvSpPr>
          <p:cNvPr id="30723" name="Conten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5105400"/>
          </a:xfrm>
        </p:spPr>
        <p:txBody>
          <a:bodyPr/>
          <a:lstStyle/>
          <a:p>
            <a:r>
              <a:rPr lang="en-US" smtClean="0"/>
              <a:t>Opinions solicited from interventional on-line discussion group, nephrologists, radiologists, vascular surgeons</a:t>
            </a:r>
          </a:p>
          <a:p>
            <a:pPr lvl="1"/>
            <a:r>
              <a:rPr lang="en-US" smtClean="0"/>
              <a:t>Abandon &amp; place graft in same arm</a:t>
            </a:r>
          </a:p>
          <a:p>
            <a:pPr lvl="1"/>
            <a:r>
              <a:rPr lang="en-US" smtClean="0"/>
              <a:t>Abandon &amp; create new fistula in left arm</a:t>
            </a:r>
          </a:p>
          <a:p>
            <a:pPr lvl="1"/>
            <a:r>
              <a:rPr lang="en-US" smtClean="0"/>
              <a:t>Angioplasty everything in sight</a:t>
            </a:r>
          </a:p>
          <a:p>
            <a:pPr lvl="1"/>
            <a:r>
              <a:rPr lang="en-US" smtClean="0"/>
              <a:t>Stent-graft entire putative puncture segment</a:t>
            </a:r>
          </a:p>
          <a:p>
            <a:pPr lvl="1"/>
            <a:r>
              <a:rPr lang="en-US" smtClean="0"/>
              <a:t>Surgically straighten, transpose, turndown to basilic vein</a:t>
            </a:r>
          </a:p>
          <a:p>
            <a:pPr lvl="1"/>
            <a:r>
              <a:rPr lang="en-US" smtClean="0"/>
              <a:t>Attempt to use “as-is” with buttonhole needles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153400" cy="1249363"/>
          </a:xfrm>
        </p:spPr>
        <p:txBody>
          <a:bodyPr/>
          <a:lstStyle/>
          <a:p>
            <a:pPr eaLnBrk="1" hangingPunct="1"/>
            <a:r>
              <a:rPr lang="en-US" sz="4000" smtClean="0"/>
              <a:t>AV Fistula Maturation: Summary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A “good” fistula will have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Thrill &amp; high flow immediately post-creation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Dominant dilated superficial vessel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Evaluate early for poor maturation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Inflow stenosis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Calcified radial artery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Sclerotic vein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Competing vein branches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Deep vein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Don’t wait months or years to intervene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Intervene early and often until usable or failed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Establish “forward progress”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Abandon “hopeless” AVF sooner rather than later &amp; create something better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 Fistula Maturation</a:t>
            </a:r>
            <a:br>
              <a:rPr lang="en-US" dirty="0" smtClean="0"/>
            </a:br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Fistula First “Change Concepts”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>
                <a:solidFill>
                  <a:srgbClr val="FFFF00"/>
                </a:solidFill>
              </a:rPr>
              <a:t>Routine CQI Review of Vascular Access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/>
              <a:t>Early referral to nephrologist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>
                <a:solidFill>
                  <a:srgbClr val="FFFF00"/>
                </a:solidFill>
              </a:rPr>
              <a:t>Timely referral to surgeon for AVF “only”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/>
              <a:t>Surgeon selection based upon outcomes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/>
              <a:t>Utilize full range of techniques for AVF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/>
              <a:t>Secondary AVF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>
                <a:solidFill>
                  <a:srgbClr val="FFFF00"/>
                </a:solidFill>
              </a:rPr>
              <a:t>Track catheters &amp; convert to AVF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/>
              <a:t>Cannulation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>
                <a:solidFill>
                  <a:srgbClr val="FFFF00"/>
                </a:solidFill>
              </a:rPr>
              <a:t>Monitoring &amp; maintenance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/>
              <a:t>Education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>
                <a:solidFill>
                  <a:srgbClr val="FFFF00"/>
                </a:solidFill>
              </a:rPr>
              <a:t>Outcomes Feedback</a:t>
            </a:r>
            <a:endParaRPr lang="en-US" sz="24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8551</TotalTime>
  <Words>1455</Words>
  <Application>Microsoft Office PowerPoint</Application>
  <PresentationFormat>On-screen Show (4:3)</PresentationFormat>
  <Paragraphs>323</Paragraphs>
  <Slides>34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Times New Roman</vt:lpstr>
      <vt:lpstr>Default Design</vt:lpstr>
      <vt:lpstr>Bitmap Image</vt:lpstr>
      <vt:lpstr>Management of the  Immature Fistula</vt:lpstr>
      <vt:lpstr>“Mature” Fistula?</vt:lpstr>
      <vt:lpstr>What is a “Mature” AVF?</vt:lpstr>
      <vt:lpstr>Fistula Maturation &amp;  Adequacy of Hemodialysis</vt:lpstr>
      <vt:lpstr>KT/V &amp; Adequacy: One Size Doesn’t Fit All</vt:lpstr>
      <vt:lpstr>KT/V &amp; Adequacy: One Size Doesn’t Fit All</vt:lpstr>
      <vt:lpstr>AVF Maturation: Hemodynamic Factors</vt:lpstr>
      <vt:lpstr>AVF Maturation: Humoral Factors</vt:lpstr>
      <vt:lpstr>LUA Transposed Cephalic AVF: Delayed Maturation</vt:lpstr>
      <vt:lpstr>Native Arteriovenous Fistula: Patterns of Maturation</vt:lpstr>
      <vt:lpstr>Slide 11</vt:lpstr>
      <vt:lpstr>Some Fistulas Fail to Mature</vt:lpstr>
      <vt:lpstr>Effect of clopidigrel (Plavix™) on Early Failure of AV Fistulae</vt:lpstr>
      <vt:lpstr>Physical Training:  Myth of the Red Rubber Ball</vt:lpstr>
      <vt:lpstr>Failure to Mature</vt:lpstr>
      <vt:lpstr>“Swing-point” Stenosis</vt:lpstr>
      <vt:lpstr>Juxta-Anastomotic Stenosis</vt:lpstr>
      <vt:lpstr>Slide 18</vt:lpstr>
      <vt:lpstr>AVF Maturation: Competing or Accessory Vein Ligation</vt:lpstr>
      <vt:lpstr>Balloon Assisted AVF Maturation: “Silk purse from sows ear?”</vt:lpstr>
      <vt:lpstr>“Balloon Maturation” Definition</vt:lpstr>
      <vt:lpstr>Staged Balloon-Assisted Aggressive Maturation (BAM)</vt:lpstr>
      <vt:lpstr>Staged Balloon Assisted Aggressive Maturation Protocol</vt:lpstr>
      <vt:lpstr>Interventions to Improve  Fistula Maturation Rates</vt:lpstr>
      <vt:lpstr>Slide 25</vt:lpstr>
      <vt:lpstr>Slide 26</vt:lpstr>
      <vt:lpstr>Scoring System</vt:lpstr>
      <vt:lpstr>Slide 28</vt:lpstr>
      <vt:lpstr>Slide 29</vt:lpstr>
      <vt:lpstr>Fistula Maturation in CKD Patients not yet Receiving HD</vt:lpstr>
      <vt:lpstr>What does one do with this fistula?!</vt:lpstr>
      <vt:lpstr>What to do with this fistula?</vt:lpstr>
      <vt:lpstr>AV Fistula Maturation: Summary</vt:lpstr>
      <vt:lpstr>AV Fistula Maturation Information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Ted Saad</cp:lastModifiedBy>
  <cp:revision>206</cp:revision>
  <cp:lastPrinted>1601-01-01T00:00:00Z</cp:lastPrinted>
  <dcterms:created xsi:type="dcterms:W3CDTF">1601-01-01T00:00:00Z</dcterms:created>
  <dcterms:modified xsi:type="dcterms:W3CDTF">2011-03-25T11:01:23Z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